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7" r:id="rId4"/>
    <p:sldId id="258" r:id="rId5"/>
    <p:sldId id="290" r:id="rId6"/>
    <p:sldId id="272" r:id="rId7"/>
    <p:sldId id="273" r:id="rId8"/>
    <p:sldId id="291" r:id="rId9"/>
    <p:sldId id="274" r:id="rId10"/>
    <p:sldId id="260" r:id="rId11"/>
    <p:sldId id="292" r:id="rId12"/>
    <p:sldId id="262" r:id="rId13"/>
    <p:sldId id="279" r:id="rId14"/>
    <p:sldId id="276" r:id="rId15"/>
    <p:sldId id="277" r:id="rId16"/>
    <p:sldId id="275" r:id="rId17"/>
    <p:sldId id="281" r:id="rId18"/>
    <p:sldId id="282" r:id="rId19"/>
    <p:sldId id="268" r:id="rId20"/>
    <p:sldId id="269" r:id="rId21"/>
    <p:sldId id="270" r:id="rId22"/>
    <p:sldId id="294" r:id="rId23"/>
    <p:sldId id="293" r:id="rId24"/>
    <p:sldId id="295" r:id="rId25"/>
    <p:sldId id="283" r:id="rId26"/>
    <p:sldId id="296" r:id="rId27"/>
    <p:sldId id="297" r:id="rId28"/>
    <p:sldId id="284" r:id="rId29"/>
    <p:sldId id="298" r:id="rId30"/>
    <p:sldId id="285" r:id="rId31"/>
    <p:sldId id="299" r:id="rId32"/>
    <p:sldId id="286" r:id="rId33"/>
    <p:sldId id="300" r:id="rId34"/>
    <p:sldId id="301" r:id="rId35"/>
    <p:sldId id="287" r:id="rId36"/>
    <p:sldId id="288" r:id="rId37"/>
    <p:sldId id="302" r:id="rId38"/>
    <p:sldId id="289" r:id="rId39"/>
    <p:sldId id="303" r:id="rId40"/>
    <p:sldId id="304" r:id="rId41"/>
    <p:sldId id="305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1600" autoAdjust="0"/>
  </p:normalViewPr>
  <p:slideViewPr>
    <p:cSldViewPr snapToGrid="0">
      <p:cViewPr varScale="1">
        <p:scale>
          <a:sx n="67" d="100"/>
          <a:sy n="67" d="100"/>
        </p:scale>
        <p:origin x="-82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FFC74-6A18-45CF-B8C7-2E5B226839FD}" type="datetimeFigureOut">
              <a:rPr lang="en-US" smtClean="0"/>
              <a:pPr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C2936-E2B3-491D-8B44-FE871D68C3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50380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FFC74-6A18-45CF-B8C7-2E5B226839FD}" type="datetimeFigureOut">
              <a:rPr lang="en-US" smtClean="0"/>
              <a:pPr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C2936-E2B3-491D-8B44-FE871D68C3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89958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FFC74-6A18-45CF-B8C7-2E5B226839FD}" type="datetimeFigureOut">
              <a:rPr lang="en-US" smtClean="0"/>
              <a:pPr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C2936-E2B3-491D-8B44-FE871D68C3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63652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FFC74-6A18-45CF-B8C7-2E5B226839FD}" type="datetimeFigureOut">
              <a:rPr lang="en-US" smtClean="0"/>
              <a:pPr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C2936-E2B3-491D-8B44-FE871D68C3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4332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FFC74-6A18-45CF-B8C7-2E5B226839FD}" type="datetimeFigureOut">
              <a:rPr lang="en-US" smtClean="0"/>
              <a:pPr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C2936-E2B3-491D-8B44-FE871D68C3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45622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FFC74-6A18-45CF-B8C7-2E5B226839FD}" type="datetimeFigureOut">
              <a:rPr lang="en-US" smtClean="0"/>
              <a:pPr/>
              <a:t>10/31/2018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C2936-E2B3-491D-8B44-FE871D68C3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38105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FFC74-6A18-45CF-B8C7-2E5B226839FD}" type="datetimeFigureOut">
              <a:rPr lang="en-US" smtClean="0"/>
              <a:pPr/>
              <a:t>10/31/2018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C2936-E2B3-491D-8B44-FE871D68C3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89748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FFC74-6A18-45CF-B8C7-2E5B226839FD}" type="datetimeFigureOut">
              <a:rPr lang="en-US" smtClean="0"/>
              <a:pPr/>
              <a:t>10/31/2018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C2936-E2B3-491D-8B44-FE871D68C3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14981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FFC74-6A18-45CF-B8C7-2E5B226839FD}" type="datetimeFigureOut">
              <a:rPr lang="en-US" smtClean="0"/>
              <a:pPr/>
              <a:t>10/31/2018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C2936-E2B3-491D-8B44-FE871D68C3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91184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FFC74-6A18-45CF-B8C7-2E5B226839FD}" type="datetimeFigureOut">
              <a:rPr lang="en-US" smtClean="0"/>
              <a:pPr/>
              <a:t>10/31/2018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C2936-E2B3-491D-8B44-FE871D68C3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03491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FFC74-6A18-45CF-B8C7-2E5B226839FD}" type="datetimeFigureOut">
              <a:rPr lang="en-US" smtClean="0"/>
              <a:pPr/>
              <a:t>10/31/2018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C2936-E2B3-491D-8B44-FE871D68C3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01635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FFC74-6A18-45CF-B8C7-2E5B226839FD}" type="datetimeFigureOut">
              <a:rPr lang="en-US" smtClean="0"/>
              <a:pPr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9C2936-E2B3-491D-8B44-FE871D68C3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56378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19311" y="0"/>
            <a:ext cx="9148689" cy="2616591"/>
          </a:xfrm>
        </p:spPr>
        <p:txBody>
          <a:bodyPr>
            <a:noAutofit/>
          </a:bodyPr>
          <a:lstStyle/>
          <a:p>
            <a:r>
              <a:rPr lang="ka-GE" sz="4000" dirty="0" smtClean="0"/>
              <a:t/>
            </a:r>
            <a:br>
              <a:rPr lang="ka-GE" sz="4000" dirty="0" smtClean="0"/>
            </a:br>
            <a:r>
              <a:rPr lang="ka-GE" sz="4000" dirty="0" smtClean="0"/>
              <a:t/>
            </a:r>
            <a:br>
              <a:rPr lang="ka-GE" sz="4000" dirty="0" smtClean="0"/>
            </a:br>
            <a:r>
              <a:rPr lang="ka-GE" sz="4000" dirty="0" smtClean="0"/>
              <a:t/>
            </a:r>
            <a:br>
              <a:rPr lang="ka-GE" sz="4000" dirty="0" smtClean="0"/>
            </a:br>
            <a:r>
              <a:rPr lang="ka-GE" sz="4000" dirty="0" smtClean="0"/>
              <a:t/>
            </a:r>
            <a:br>
              <a:rPr lang="ka-GE" sz="4000" dirty="0" smtClean="0"/>
            </a:br>
            <a:r>
              <a:rPr lang="ka-GE" sz="4000" dirty="0" smtClean="0"/>
              <a:t/>
            </a:r>
            <a:br>
              <a:rPr lang="ka-GE" sz="4000" dirty="0" smtClean="0"/>
            </a:br>
            <a:r>
              <a:rPr lang="ka-GE" sz="4000" dirty="0" smtClean="0"/>
              <a:t>გურჯაანის მუნიციპალიტეტის მერის</a:t>
            </a:r>
            <a:br>
              <a:rPr lang="ka-GE" sz="4000" dirty="0" smtClean="0"/>
            </a:b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983545"/>
            <a:ext cx="9144000" cy="3274255"/>
          </a:xfrm>
        </p:spPr>
        <p:txBody>
          <a:bodyPr>
            <a:noAutofit/>
          </a:bodyPr>
          <a:lstStyle/>
          <a:p>
            <a:endParaRPr lang="ka-GE" sz="4800" dirty="0" smtClean="0"/>
          </a:p>
          <a:p>
            <a:r>
              <a:rPr lang="ka-GE" sz="4800" b="1" dirty="0" smtClean="0"/>
              <a:t>არჩილ ხანდამაშვილის</a:t>
            </a:r>
            <a:br>
              <a:rPr lang="ka-GE" sz="4800" b="1" dirty="0" smtClean="0"/>
            </a:br>
            <a:r>
              <a:rPr lang="ka-GE" sz="4800" dirty="0" smtClean="0"/>
              <a:t/>
            </a:r>
            <a:br>
              <a:rPr lang="ka-GE" sz="4800" dirty="0" smtClean="0"/>
            </a:br>
            <a:r>
              <a:rPr lang="ka-GE" sz="4800" dirty="0" smtClean="0"/>
              <a:t> </a:t>
            </a:r>
            <a:r>
              <a:rPr lang="ka-GE" sz="4000" dirty="0" smtClean="0"/>
              <a:t>2018 წლის ანგარიში </a:t>
            </a:r>
            <a:br>
              <a:rPr lang="ka-GE" sz="4000" dirty="0" smtClean="0"/>
            </a:br>
            <a:r>
              <a:rPr lang="ka-GE" sz="4000" dirty="0" smtClean="0"/>
              <a:t>მოსახლეობას</a:t>
            </a:r>
            <a:endParaRPr lang="ka-GE" sz="4000" dirty="0"/>
          </a:p>
          <a:p>
            <a:endParaRPr lang="ka-GE" sz="4800" dirty="0" smtClean="0"/>
          </a:p>
          <a:p>
            <a:endParaRPr lang="ka-GE" sz="4800" dirty="0"/>
          </a:p>
          <a:p>
            <a:endParaRPr lang="ka-GE" sz="4800" dirty="0" smtClean="0"/>
          </a:p>
          <a:p>
            <a:endParaRPr lang="ka-GE" sz="4800" dirty="0"/>
          </a:p>
          <a:p>
            <a:endParaRPr lang="ka-GE" sz="4800" dirty="0" smtClean="0"/>
          </a:p>
          <a:p>
            <a:endParaRPr lang="en-US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02383" y="34373"/>
            <a:ext cx="1582544" cy="127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2172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047" y="1"/>
            <a:ext cx="10720754" cy="1280160"/>
          </a:xfrm>
        </p:spPr>
        <p:txBody>
          <a:bodyPr>
            <a:normAutofit/>
          </a:bodyPr>
          <a:lstStyle/>
          <a:p>
            <a:pPr algn="ctr"/>
            <a:r>
              <a:rPr lang="ka-GE" sz="4000" dirty="0" smtClean="0"/>
              <a:t>მიმდინარე საგზაო სამუშაოები:</a:t>
            </a:r>
            <a:r>
              <a:rPr lang="ka-GE" dirty="0" smtClean="0"/>
              <a:t/>
            </a:r>
            <a:br>
              <a:rPr lang="ka-GE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71575"/>
            <a:ext cx="10515600" cy="5476875"/>
          </a:xfrm>
        </p:spPr>
        <p:txBody>
          <a:bodyPr>
            <a:normAutofit/>
          </a:bodyPr>
          <a:lstStyle/>
          <a:p>
            <a:r>
              <a:rPr lang="ka-GE" dirty="0" smtClean="0"/>
              <a:t>სოფელ ველისციხეში ე.წ სასაფლაოს გზა;</a:t>
            </a:r>
          </a:p>
          <a:p>
            <a:r>
              <a:rPr lang="ka-GE" dirty="0" smtClean="0"/>
              <a:t>სოფელ ზეგაანში შიდა </a:t>
            </a:r>
            <a:r>
              <a:rPr lang="ka-GE" dirty="0"/>
              <a:t>სასოფლო </a:t>
            </a:r>
            <a:r>
              <a:rPr lang="ka-GE" dirty="0" smtClean="0"/>
              <a:t>გზები;</a:t>
            </a:r>
          </a:p>
          <a:p>
            <a:r>
              <a:rPr lang="ka-GE" dirty="0" smtClean="0"/>
              <a:t>სოფელ ძირკოკში 4 შიდა </a:t>
            </a:r>
            <a:r>
              <a:rPr lang="ka-GE" dirty="0"/>
              <a:t>სასოფლო </a:t>
            </a:r>
            <a:r>
              <a:rPr lang="ka-GE" dirty="0" smtClean="0"/>
              <a:t>გზა;</a:t>
            </a:r>
          </a:p>
          <a:p>
            <a:r>
              <a:rPr lang="ka-GE" dirty="0"/>
              <a:t>ქ. გურჯაანში კოსტავას შესახვევი;</a:t>
            </a:r>
          </a:p>
          <a:p>
            <a:endParaRPr lang="ka-GE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09456" y="0"/>
            <a:ext cx="1582544" cy="12739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6812" y="3145528"/>
            <a:ext cx="4833938" cy="34838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1989" y="3145528"/>
            <a:ext cx="4759411" cy="348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194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037968"/>
            <a:ext cx="10595919" cy="5585254"/>
          </a:xfrm>
        </p:spPr>
        <p:txBody>
          <a:bodyPr/>
          <a:lstStyle/>
          <a:p>
            <a:r>
              <a:rPr lang="ka-GE" dirty="0"/>
              <a:t>ქ. გურჯაანში შარტავას ქუჩა</a:t>
            </a:r>
            <a:r>
              <a:rPr lang="ka-GE" dirty="0" smtClean="0"/>
              <a:t>;</a:t>
            </a:r>
          </a:p>
          <a:p>
            <a:endParaRPr lang="ka-GE" dirty="0"/>
          </a:p>
          <a:p>
            <a:r>
              <a:rPr lang="ka-GE" dirty="0"/>
              <a:t>ქ. გურჯაანში კოსტავას ქუჩა</a:t>
            </a:r>
            <a:r>
              <a:rPr lang="ka-GE" dirty="0" smtClean="0"/>
              <a:t>;</a:t>
            </a:r>
          </a:p>
          <a:p>
            <a:endParaRPr lang="ka-GE" dirty="0"/>
          </a:p>
          <a:p>
            <a:r>
              <a:rPr lang="ka-GE" dirty="0"/>
              <a:t>ქ. გურჯაანში ფარნავაზის ქუჩა</a:t>
            </a:r>
            <a:r>
              <a:rPr lang="ka-GE" dirty="0" smtClean="0"/>
              <a:t>;</a:t>
            </a:r>
          </a:p>
          <a:p>
            <a:endParaRPr lang="ka-GE" dirty="0"/>
          </a:p>
          <a:p>
            <a:r>
              <a:rPr lang="ka-GE" dirty="0" smtClean="0"/>
              <a:t>ქ. გურჯაანში </a:t>
            </a:r>
            <a:r>
              <a:rPr lang="ka-GE" dirty="0" err="1"/>
              <a:t>ბელიაშვილის</a:t>
            </a:r>
            <a:r>
              <a:rPr lang="ka-GE" dirty="0"/>
              <a:t> ჩიხი</a:t>
            </a:r>
            <a:r>
              <a:rPr lang="ka-GE" dirty="0" smtClean="0"/>
              <a:t>;</a:t>
            </a:r>
          </a:p>
          <a:p>
            <a:endParaRPr lang="ka-GE" dirty="0" smtClean="0"/>
          </a:p>
          <a:p>
            <a:r>
              <a:rPr lang="ka-GE" dirty="0"/>
              <a:t>ქ. გურჯაანში წერეთლის ქუჩა;</a:t>
            </a:r>
          </a:p>
          <a:p>
            <a:endParaRPr lang="ka-GE" dirty="0"/>
          </a:p>
          <a:p>
            <a:endParaRPr lang="ka-GE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69828" y="3924623"/>
            <a:ext cx="4217259" cy="25660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12692" y="1028700"/>
            <a:ext cx="4117246" cy="26652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39726" y="173968"/>
            <a:ext cx="1452274" cy="116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433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28610"/>
            <a:ext cx="10515600" cy="6457949"/>
          </a:xfrm>
        </p:spPr>
        <p:txBody>
          <a:bodyPr/>
          <a:lstStyle/>
          <a:p>
            <a:r>
              <a:rPr lang="ka-GE" dirty="0" smtClean="0"/>
              <a:t>ქ</a:t>
            </a:r>
            <a:r>
              <a:rPr lang="ka-GE" dirty="0"/>
              <a:t>. გურჯაანში </a:t>
            </a:r>
            <a:r>
              <a:rPr lang="ka-GE" dirty="0" err="1"/>
              <a:t>ბელიაშვილის</a:t>
            </a:r>
            <a:r>
              <a:rPr lang="ka-GE" dirty="0"/>
              <a:t> ქუჩა</a:t>
            </a:r>
            <a:r>
              <a:rPr lang="ka-GE" dirty="0" smtClean="0"/>
              <a:t>;</a:t>
            </a:r>
          </a:p>
          <a:p>
            <a:r>
              <a:rPr lang="ka-GE" dirty="0"/>
              <a:t>ქ. გურჯაანში, მაჩაბლის ქუჩა;</a:t>
            </a:r>
          </a:p>
          <a:p>
            <a:r>
              <a:rPr lang="ka-GE" dirty="0" smtClean="0"/>
              <a:t>სოფელ </a:t>
            </a:r>
            <a:r>
              <a:rPr lang="ka-GE" dirty="0" err="1"/>
              <a:t>ჭანდარში</a:t>
            </a:r>
            <a:r>
              <a:rPr lang="ka-GE" dirty="0"/>
              <a:t> შიდა საუბნო, </a:t>
            </a:r>
            <a:r>
              <a:rPr lang="ka-GE" dirty="0" err="1"/>
              <a:t>ე.წ</a:t>
            </a:r>
            <a:r>
              <a:rPr lang="ka-GE" dirty="0"/>
              <a:t> </a:t>
            </a:r>
            <a:r>
              <a:rPr lang="ka-GE" dirty="0" err="1"/>
              <a:t>უროიანის</a:t>
            </a:r>
            <a:r>
              <a:rPr lang="ka-GE" dirty="0"/>
              <a:t> გზა</a:t>
            </a:r>
            <a:r>
              <a:rPr lang="ka-GE" dirty="0" smtClean="0"/>
              <a:t>;</a:t>
            </a:r>
          </a:p>
          <a:p>
            <a:r>
              <a:rPr lang="ka-GE" dirty="0"/>
              <a:t>სოფელ გურჯაანში სკოლის უბნის გზა</a:t>
            </a:r>
            <a:r>
              <a:rPr lang="ka-GE" dirty="0" smtClean="0"/>
              <a:t>;</a:t>
            </a:r>
            <a:endParaRPr lang="ka-GE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09456" y="0"/>
            <a:ext cx="1582544" cy="12739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1391" y="2428875"/>
            <a:ext cx="4762497" cy="41005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4864" y="2457450"/>
            <a:ext cx="4842764" cy="410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155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4103" y="1188179"/>
            <a:ext cx="10515600" cy="4486275"/>
          </a:xfrm>
        </p:spPr>
        <p:txBody>
          <a:bodyPr>
            <a:normAutofit fontScale="92500" lnSpcReduction="10000"/>
          </a:bodyPr>
          <a:lstStyle/>
          <a:p>
            <a:r>
              <a:rPr lang="ka-GE" dirty="0" smtClean="0"/>
              <a:t>მიმდინარეობს მერიის შენობის ნაწილობრივი </a:t>
            </a:r>
            <a:endParaRPr lang="ka-GE" dirty="0" smtClean="0"/>
          </a:p>
          <a:p>
            <a:pPr>
              <a:buNone/>
            </a:pPr>
            <a:r>
              <a:rPr lang="ka-GE" dirty="0" smtClean="0"/>
              <a:t>რეაბილიტაცია;</a:t>
            </a:r>
            <a:endParaRPr lang="ka-GE" dirty="0" smtClean="0"/>
          </a:p>
          <a:p>
            <a:pPr marL="0" indent="0">
              <a:buNone/>
            </a:pPr>
            <a:endParaRPr lang="ka-GE" dirty="0" smtClean="0"/>
          </a:p>
          <a:p>
            <a:pPr marL="0" indent="0">
              <a:buNone/>
            </a:pPr>
            <a:endParaRPr lang="ka-GE" dirty="0" smtClean="0"/>
          </a:p>
          <a:p>
            <a:pPr marL="0" indent="0">
              <a:buNone/>
            </a:pPr>
            <a:endParaRPr lang="ka-GE" dirty="0" smtClean="0"/>
          </a:p>
          <a:p>
            <a:pPr marL="0" indent="0">
              <a:buNone/>
            </a:pPr>
            <a:endParaRPr lang="ka-GE" dirty="0" smtClean="0"/>
          </a:p>
          <a:p>
            <a:pPr marL="0" indent="0">
              <a:buNone/>
            </a:pPr>
            <a:endParaRPr lang="ka-GE" dirty="0" smtClean="0"/>
          </a:p>
          <a:p>
            <a:pPr marL="0" indent="0">
              <a:buNone/>
            </a:pPr>
            <a:endParaRPr lang="ka-GE" dirty="0" smtClean="0"/>
          </a:p>
          <a:p>
            <a:pPr marL="0" indent="0"/>
            <a:r>
              <a:rPr lang="ka-GE" dirty="0" smtClean="0"/>
              <a:t> მიმდინარეობს საბავშვო ბაღების სამზარეულოების რეაბილიტაცია;</a:t>
            </a:r>
          </a:p>
          <a:p>
            <a:pPr marL="0" indent="0">
              <a:buNone/>
            </a:pPr>
            <a:endParaRPr lang="ka-GE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33916" y="288269"/>
            <a:ext cx="1582544" cy="12739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3724" y="0"/>
            <a:ext cx="10356239" cy="1200149"/>
          </a:xfrm>
        </p:spPr>
        <p:txBody>
          <a:bodyPr>
            <a:normAutofit fontScale="90000"/>
          </a:bodyPr>
          <a:lstStyle/>
          <a:p>
            <a:pPr algn="ctr"/>
            <a:r>
              <a:rPr lang="ka-GE" dirty="0" smtClean="0"/>
              <a:t/>
            </a:r>
            <a:br>
              <a:rPr lang="ka-GE" dirty="0" smtClean="0"/>
            </a:br>
            <a:r>
              <a:rPr lang="ka-GE" dirty="0" smtClean="0"/>
              <a:t>ახალი </a:t>
            </a:r>
            <a:r>
              <a:rPr lang="ka-GE" dirty="0" smtClean="0"/>
              <a:t>ჭაბურღილის მოწყობა მიმდინარეობს:</a:t>
            </a:r>
            <a:br>
              <a:rPr lang="ka-GE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5672137"/>
          </a:xfrm>
        </p:spPr>
        <p:txBody>
          <a:bodyPr/>
          <a:lstStyle/>
          <a:p>
            <a:r>
              <a:rPr lang="ka-GE" dirty="0" smtClean="0"/>
              <a:t>სოფელ ნანიანში</a:t>
            </a:r>
            <a:r>
              <a:rPr lang="ka-GE" dirty="0" smtClean="0"/>
              <a:t>;</a:t>
            </a:r>
          </a:p>
          <a:p>
            <a:endParaRPr lang="ka-GE" dirty="0" smtClean="0"/>
          </a:p>
          <a:p>
            <a:pPr>
              <a:buNone/>
            </a:pPr>
            <a:endParaRPr lang="ka-GE" dirty="0" smtClean="0"/>
          </a:p>
          <a:p>
            <a:r>
              <a:rPr lang="ka-GE" dirty="0" smtClean="0"/>
              <a:t>სოფელ კაჭრეთში</a:t>
            </a:r>
            <a:r>
              <a:rPr lang="ka-GE" dirty="0" smtClean="0"/>
              <a:t>;</a:t>
            </a:r>
          </a:p>
          <a:p>
            <a:pPr>
              <a:buNone/>
            </a:pPr>
            <a:endParaRPr lang="ka-GE" dirty="0" smtClean="0"/>
          </a:p>
          <a:p>
            <a:pPr>
              <a:buNone/>
            </a:pPr>
            <a:endParaRPr lang="ka-GE" dirty="0" smtClean="0"/>
          </a:p>
          <a:p>
            <a:r>
              <a:rPr lang="ka-GE" dirty="0" smtClean="0"/>
              <a:t>სოფელ ვეჯინში</a:t>
            </a:r>
            <a:r>
              <a:rPr lang="ka-GE" dirty="0" smtClean="0"/>
              <a:t>;</a:t>
            </a:r>
          </a:p>
          <a:p>
            <a:pPr>
              <a:buNone/>
            </a:pPr>
            <a:endParaRPr lang="ka-GE" dirty="0" smtClean="0"/>
          </a:p>
          <a:p>
            <a:pPr>
              <a:buNone/>
            </a:pPr>
            <a:endParaRPr lang="ka-GE" dirty="0" smtClean="0"/>
          </a:p>
          <a:p>
            <a:r>
              <a:rPr lang="ka-GE" dirty="0" smtClean="0"/>
              <a:t>სოფელ გურჯაანში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09456" y="0"/>
            <a:ext cx="1582544" cy="12739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43564" y="4000500"/>
            <a:ext cx="5086349" cy="25860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23797" y="1343025"/>
            <a:ext cx="5163266" cy="25288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a-GE" dirty="0" smtClean="0"/>
              <a:t>4 სოფელში მიმდინარეობს წყლის სათავე </a:t>
            </a:r>
            <a:r>
              <a:rPr lang="ka-GE" dirty="0" smtClean="0"/>
              <a:t>ნაგებობის </a:t>
            </a:r>
            <a:r>
              <a:rPr lang="ka-GE" dirty="0" smtClean="0"/>
              <a:t>რეაბილიტაცია: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a-GE" dirty="0" smtClean="0"/>
              <a:t>ჩუმლაყში</a:t>
            </a:r>
            <a:r>
              <a:rPr lang="ka-GE" dirty="0" smtClean="0"/>
              <a:t>;</a:t>
            </a:r>
          </a:p>
          <a:p>
            <a:endParaRPr lang="ka-GE" dirty="0" smtClean="0"/>
          </a:p>
          <a:p>
            <a:r>
              <a:rPr lang="ka-GE" dirty="0" smtClean="0"/>
              <a:t>ბაკურციხეში</a:t>
            </a:r>
            <a:r>
              <a:rPr lang="ka-GE" dirty="0" smtClean="0"/>
              <a:t>;</a:t>
            </a:r>
          </a:p>
          <a:p>
            <a:endParaRPr lang="ka-GE" dirty="0" smtClean="0"/>
          </a:p>
          <a:p>
            <a:r>
              <a:rPr lang="ka-GE" dirty="0" smtClean="0"/>
              <a:t>ველისციხეში</a:t>
            </a:r>
            <a:r>
              <a:rPr lang="ka-GE" dirty="0" smtClean="0"/>
              <a:t>;</a:t>
            </a:r>
          </a:p>
          <a:p>
            <a:endParaRPr lang="ka-GE" dirty="0" smtClean="0"/>
          </a:p>
          <a:p>
            <a:r>
              <a:rPr lang="ka-GE" dirty="0" smtClean="0"/>
              <a:t>ვაჩნაძიანში</a:t>
            </a:r>
            <a:r>
              <a:rPr lang="ka-GE" dirty="0" smtClean="0"/>
              <a:t>;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09456" y="231119"/>
            <a:ext cx="1582544" cy="12739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a-GE" dirty="0" smtClean="0"/>
              <a:t>შეჩერებული პროექტები: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a-GE" dirty="0" smtClean="0"/>
              <a:t>სოფელ ვეჯინში, ე.წ </a:t>
            </a:r>
            <a:r>
              <a:rPr lang="ka-GE" dirty="0" smtClean="0"/>
              <a:t>ჰესის უბნის გზის </a:t>
            </a:r>
            <a:r>
              <a:rPr lang="ka-GE" dirty="0" smtClean="0"/>
              <a:t>რეაბილიტაცია;</a:t>
            </a:r>
            <a:endParaRPr lang="ka-GE" dirty="0" smtClean="0"/>
          </a:p>
          <a:p>
            <a:endParaRPr lang="ka-GE" dirty="0" smtClean="0"/>
          </a:p>
          <a:p>
            <a:r>
              <a:rPr lang="ka-GE" dirty="0" smtClean="0"/>
              <a:t>სოფელ ჩუმლაყში, ე.წ "კოშკის</a:t>
            </a:r>
            <a:r>
              <a:rPr lang="ka-GE" dirty="0" smtClean="0"/>
              <a:t>" სასაფლაოს გზის რეაბილიტაცია;</a:t>
            </a:r>
          </a:p>
          <a:p>
            <a:endParaRPr lang="ka-GE" dirty="0" smtClean="0"/>
          </a:p>
          <a:p>
            <a:r>
              <a:rPr lang="ka-GE" dirty="0" smtClean="0"/>
              <a:t>სოფელ ახაშენში, </a:t>
            </a:r>
            <a:r>
              <a:rPr lang="ka-GE" dirty="0" smtClean="0"/>
              <a:t>სკოლისკენ მიმავალი გზის რეაბილიტაცია;</a:t>
            </a:r>
          </a:p>
          <a:p>
            <a:endParaRPr lang="ka-GE" dirty="0" smtClean="0"/>
          </a:p>
          <a:p>
            <a:r>
              <a:rPr lang="ka-GE" dirty="0" smtClean="0"/>
              <a:t>სოფელ კარდენახში სასაფლაოს გზის </a:t>
            </a:r>
            <a:r>
              <a:rPr lang="ka-GE" dirty="0" smtClean="0"/>
              <a:t>რეაბილიტაცია;</a:t>
            </a:r>
            <a:endParaRPr lang="ka-GE" dirty="0" smtClean="0"/>
          </a:p>
          <a:p>
            <a:endParaRPr lang="ka-GE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09456" y="0"/>
            <a:ext cx="1582544" cy="12739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034588" cy="849312"/>
          </a:xfrm>
        </p:spPr>
        <p:txBody>
          <a:bodyPr/>
          <a:lstStyle/>
          <a:p>
            <a:pPr algn="ctr"/>
            <a:r>
              <a:rPr lang="ka-GE" dirty="0" smtClean="0"/>
              <a:t>2018 წელს ასევე დაგეგმილია: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60389"/>
            <a:ext cx="10515600" cy="4916574"/>
          </a:xfrm>
        </p:spPr>
        <p:txBody>
          <a:bodyPr>
            <a:normAutofit/>
          </a:bodyPr>
          <a:lstStyle/>
          <a:p>
            <a:r>
              <a:rPr lang="ka-GE" dirty="0" smtClean="0"/>
              <a:t>სოფელ ნანიანისა და არაშენდის დამაკავშირებელი გზისა და ხიდ-ბოგირის რეაბილიტაცია;</a:t>
            </a:r>
          </a:p>
          <a:p>
            <a:r>
              <a:rPr lang="ka-GE" dirty="0" smtClean="0"/>
              <a:t>სოფელ კალაურში, ე.წ ზარდიაშვილების უბანში სანიაღვრე არხის მოწყობა;</a:t>
            </a:r>
          </a:p>
          <a:p>
            <a:r>
              <a:rPr lang="ka-GE" dirty="0" smtClean="0"/>
              <a:t>სოფელ მუკუზანში სკოლის უბანში არსებულ ჭაბურღილზე რეზერვუარების რეაბილიტაცია;</a:t>
            </a:r>
          </a:p>
          <a:p>
            <a:r>
              <a:rPr lang="ka-GE" dirty="0" smtClean="0"/>
              <a:t>სოფელ ზეგაანში არსებული ჭაბურღილის რეაბილიტაცია და წყალმომარაგების ქსელის მოწყობა;</a:t>
            </a:r>
          </a:p>
          <a:p>
            <a:r>
              <a:rPr lang="ka-GE" dirty="0" smtClean="0"/>
              <a:t>სოფელ ველისციხეში, ე.წ ასიტაშვილებისა და ე.წ სკოლის უბანში არსებული ჭაბურღილების რეაბილიტაცია;</a:t>
            </a:r>
          </a:p>
          <a:p>
            <a:endParaRPr lang="ka-GE" dirty="0" smtClean="0"/>
          </a:p>
          <a:p>
            <a:endParaRPr lang="ka-GE" dirty="0" smtClean="0"/>
          </a:p>
          <a:p>
            <a:endParaRPr lang="ka-GE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09456" y="0"/>
            <a:ext cx="1582544" cy="12739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11273"/>
            <a:ext cx="10515600" cy="4351338"/>
          </a:xfrm>
        </p:spPr>
        <p:txBody>
          <a:bodyPr/>
          <a:lstStyle/>
          <a:p>
            <a:r>
              <a:rPr lang="ka-GE" dirty="0" smtClean="0"/>
              <a:t>ლაკბის ხიდთან მონაკვეთის აღდგენა</a:t>
            </a:r>
            <a:r>
              <a:rPr lang="ka-GE" dirty="0" smtClean="0"/>
              <a:t>;</a:t>
            </a:r>
            <a:endParaRPr lang="ka-GE" dirty="0" smtClean="0"/>
          </a:p>
          <a:p>
            <a:r>
              <a:rPr lang="ka-GE" dirty="0" smtClean="0"/>
              <a:t>ჭერმის გზის რეაბილიტაცია;</a:t>
            </a:r>
          </a:p>
          <a:p>
            <a:r>
              <a:rPr lang="ka-GE" dirty="0"/>
              <a:t>სოფელ გურჯაანში, </a:t>
            </a:r>
            <a:r>
              <a:rPr lang="ka-GE" dirty="0" err="1"/>
              <a:t>ე.წ</a:t>
            </a:r>
            <a:r>
              <a:rPr lang="ka-GE" dirty="0"/>
              <a:t> ქაცვიანის სავარგულებში გადასასვლელი ხიდის აღდგენა;</a:t>
            </a:r>
          </a:p>
          <a:p>
            <a:r>
              <a:rPr lang="ka-GE" dirty="0"/>
              <a:t>სოფელ </a:t>
            </a:r>
            <a:r>
              <a:rPr lang="ka-GE" dirty="0" err="1"/>
              <a:t>არაშენდის</a:t>
            </a:r>
            <a:r>
              <a:rPr lang="ka-GE" dirty="0"/>
              <a:t> და </a:t>
            </a:r>
            <a:r>
              <a:rPr lang="ka-GE" dirty="0" err="1"/>
              <a:t>ქოდალოს</a:t>
            </a:r>
            <a:r>
              <a:rPr lang="ka-GE" dirty="0"/>
              <a:t> ბაღებთან მისასვლელი გზების რეაბილიტაცია;</a:t>
            </a:r>
          </a:p>
          <a:p>
            <a:r>
              <a:rPr lang="ka-GE" dirty="0"/>
              <a:t>სოფელ მუკუზანში რკინა-ბეტონის გზის მოწყობა;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09456" y="0"/>
            <a:ext cx="1582544" cy="12739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248900" cy="1325563"/>
          </a:xfrm>
        </p:spPr>
        <p:txBody>
          <a:bodyPr>
            <a:noAutofit/>
          </a:bodyPr>
          <a:lstStyle/>
          <a:p>
            <a:pPr algn="ctr"/>
            <a:r>
              <a:rPr lang="ka-GE" sz="3600" dirty="0" smtClean="0"/>
              <a:t>გურჯაანის მუნიციპალიტეტის მერიის სოციალური პაკეტი 2018 წელს განისაზღვრა 1 მლნ. 239 500 ლარით. ათი თვის მონაცემებით: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ka-GE" dirty="0" smtClean="0"/>
              <a:t>1564-მა ბენეფიციარმა ისარგებლა ერთჯერადი დახმარებით, ჯამში - 78 051 ლარი;</a:t>
            </a:r>
          </a:p>
          <a:p>
            <a:endParaRPr lang="ka-GE" dirty="0" smtClean="0"/>
          </a:p>
          <a:p>
            <a:r>
              <a:rPr lang="ka-GE" dirty="0" smtClean="0"/>
              <a:t>440 ოჯახს გადაეცა ახალშობილის დახმარება, ჯამში - 132 000 ლარი;</a:t>
            </a:r>
          </a:p>
          <a:p>
            <a:endParaRPr lang="ka-GE" dirty="0" smtClean="0"/>
          </a:p>
          <a:p>
            <a:r>
              <a:rPr lang="ka-GE" dirty="0" smtClean="0"/>
              <a:t>149 მრავალშვილიანი ოჯახი იღებს მერიის ყოველთვიურ დახმარებას, ჯამში -153 000 ლარი;</a:t>
            </a:r>
          </a:p>
          <a:p>
            <a:endParaRPr lang="ka-GE" dirty="0" smtClean="0"/>
          </a:p>
          <a:p>
            <a:r>
              <a:rPr lang="ka-GE" dirty="0" smtClean="0"/>
              <a:t>2 205  ბენეფიციარს გაეწია სამედიცინო მომსახურების და მედიკამენტების შეძენის თანადაფინანსება, ჯამში - 521 032 ლარი;</a:t>
            </a:r>
          </a:p>
          <a:p>
            <a:endParaRPr lang="ka-GE" dirty="0" smtClean="0"/>
          </a:p>
          <a:p>
            <a:r>
              <a:rPr lang="ka-GE" dirty="0" smtClean="0"/>
              <a:t>9 სოციალურად დაუცველ სტუდენტს გაეწია უმაღლესში სწავლის საფასურის თანადაფინანსება, ჯამში - 9000 ლარი;</a:t>
            </a:r>
          </a:p>
          <a:p>
            <a:endParaRPr lang="ka-GE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73079" y="218356"/>
            <a:ext cx="1318921" cy="10437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a-GE" dirty="0" smtClean="0"/>
              <a:t>გურჯაანის მუნიციპალიტეტის </a:t>
            </a:r>
            <a:r>
              <a:rPr lang="en-US" dirty="0" smtClean="0"/>
              <a:t>2018 </a:t>
            </a:r>
            <a:r>
              <a:rPr lang="ka-GE" dirty="0" smtClean="0"/>
              <a:t>წლის ბიუჯეტი შეადგენს </a:t>
            </a:r>
            <a:r>
              <a:rPr lang="ka-GE" b="1" dirty="0" smtClean="0"/>
              <a:t>20 მლნ. 427 900 </a:t>
            </a:r>
            <a:r>
              <a:rPr lang="ka-GE" dirty="0" smtClean="0"/>
              <a:t>ლარი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endParaRPr lang="ka-GE" dirty="0" smtClean="0"/>
          </a:p>
          <a:p>
            <a:r>
              <a:rPr lang="ka-GE" dirty="0" smtClean="0"/>
              <a:t>ინფრასტრუქტურის მშენებლობის, რეაბილიტაციისა და ექსპლუატაციისთვის განსაზღვრულია 11 მლნ. 824 700 ლარი;</a:t>
            </a:r>
          </a:p>
          <a:p>
            <a:endParaRPr lang="ka-GE" dirty="0" smtClean="0"/>
          </a:p>
          <a:p>
            <a:r>
              <a:rPr lang="ka-GE" dirty="0" smtClean="0"/>
              <a:t>კულტურის, განათლების, ახალგაზრდობის ხელშეწყობისა და სპორტის მხარდაჭერისთვის</a:t>
            </a:r>
            <a:r>
              <a:rPr lang="en-US" dirty="0" smtClean="0"/>
              <a:t> (</a:t>
            </a:r>
            <a:r>
              <a:rPr lang="ka-GE" dirty="0" smtClean="0"/>
              <a:t>ააიპების დაფინანსება)  - 3 მლნ. 629 200 ლარი;</a:t>
            </a:r>
          </a:p>
          <a:p>
            <a:endParaRPr lang="ka-GE" dirty="0" smtClean="0"/>
          </a:p>
          <a:p>
            <a:r>
              <a:rPr lang="ka-GE" dirty="0" smtClean="0"/>
              <a:t>მოსახლეობის ჯანმრთელობის დაცვისა და სოციალური უზრუნველყოფისთვის - 1 მლნ. 345 500 ლარი;</a:t>
            </a:r>
          </a:p>
          <a:p>
            <a:endParaRPr lang="ka-GE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41997" y="188673"/>
            <a:ext cx="1450003" cy="12739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28688"/>
            <a:ext cx="10515600" cy="5248275"/>
          </a:xfrm>
        </p:spPr>
        <p:txBody>
          <a:bodyPr>
            <a:normAutofit fontScale="92500" lnSpcReduction="10000"/>
          </a:bodyPr>
          <a:lstStyle/>
          <a:p>
            <a:r>
              <a:rPr lang="ka-GE" dirty="0" smtClean="0"/>
              <a:t>63 ჰემოდიალიზის სახელმწიფო პროგრამით მოსარგებლე ბენეფიციარს გაეწია ყოველთვიური დახმარება ტრანსპორტირებისთვის, ჯამში -  20160 ლარი;</a:t>
            </a:r>
          </a:p>
          <a:p>
            <a:endParaRPr lang="ka-GE" dirty="0" smtClean="0"/>
          </a:p>
          <a:p>
            <a:r>
              <a:rPr lang="ka-GE" dirty="0" smtClean="0"/>
              <a:t>24 სტიქიური მოვლენებით დაზარალებულ ოჯახს გაეწია დახმარება, ჯამში - 14 730 ლარი;</a:t>
            </a:r>
          </a:p>
          <a:p>
            <a:endParaRPr lang="ka-GE" dirty="0" smtClean="0"/>
          </a:p>
          <a:p>
            <a:r>
              <a:rPr lang="ka-GE" dirty="0" smtClean="0"/>
              <a:t>158 ოჯახი სარგებლობს ელ.ენერგიის გადასახადის თანადაფინანსებით, ჯამში - 11 400 ლარი;</a:t>
            </a:r>
          </a:p>
          <a:p>
            <a:endParaRPr lang="ka-GE" dirty="0" smtClean="0"/>
          </a:p>
          <a:p>
            <a:r>
              <a:rPr lang="ka-GE" dirty="0" smtClean="0"/>
              <a:t>200 ბენეფიციარი სარგებლობს უფასო კვების პროგრამით - ჯამში 146 200 ლარი;</a:t>
            </a:r>
          </a:p>
          <a:p>
            <a:r>
              <a:rPr lang="ka-GE" dirty="0" smtClean="0"/>
              <a:t>და სხვა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09456" y="0"/>
            <a:ext cx="1582544" cy="12739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926" y="365124"/>
            <a:ext cx="9956849" cy="1815367"/>
          </a:xfrm>
        </p:spPr>
        <p:txBody>
          <a:bodyPr>
            <a:noAutofit/>
          </a:bodyPr>
          <a:lstStyle/>
          <a:p>
            <a:pPr algn="ctr"/>
            <a:r>
              <a:rPr lang="ka-GE" sz="3600" dirty="0" smtClean="0"/>
              <a:t>2018 წელს კულტურის, განათლებისა და სპორტის მიმართულებით განხორციელებული პროექტები: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1008" y="2152357"/>
            <a:ext cx="10312791" cy="4024606"/>
          </a:xfrm>
        </p:spPr>
        <p:txBody>
          <a:bodyPr>
            <a:normAutofit/>
          </a:bodyPr>
          <a:lstStyle/>
          <a:p>
            <a:r>
              <a:rPr lang="ka-GE" dirty="0" smtClean="0"/>
              <a:t>გურჯაანის ღვინის ფესტივალი;</a:t>
            </a:r>
          </a:p>
          <a:p>
            <a:endParaRPr lang="ka-GE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09456" y="0"/>
            <a:ext cx="1582544" cy="12739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4446" y="2755400"/>
            <a:ext cx="4568924" cy="37092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79524" y="2771553"/>
            <a:ext cx="4744995" cy="36769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365126"/>
            <a:ext cx="10515600" cy="621690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67425" y="173969"/>
            <a:ext cx="724574" cy="58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139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14325"/>
            <a:ext cx="10515600" cy="5862638"/>
          </a:xfrm>
        </p:spPr>
        <p:txBody>
          <a:bodyPr/>
          <a:lstStyle/>
          <a:p>
            <a:r>
              <a:rPr lang="ka-GE" dirty="0"/>
              <a:t>სასკოლო ჩემპიონატი მხიარულთა და საზრიანთა გუნდებს შორის</a:t>
            </a:r>
            <a:r>
              <a:rPr lang="ka-GE" dirty="0" smtClean="0"/>
              <a:t>;</a:t>
            </a:r>
            <a:endParaRPr lang="ka-G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0539" y="1628775"/>
            <a:ext cx="5584763" cy="48561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44858" y="1614488"/>
            <a:ext cx="5326799" cy="48577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63966" y="173968"/>
            <a:ext cx="1328033" cy="106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322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57238"/>
            <a:ext cx="10515600" cy="5419725"/>
          </a:xfrm>
        </p:spPr>
        <p:txBody>
          <a:bodyPr/>
          <a:lstStyle/>
          <a:p>
            <a:r>
              <a:rPr lang="ka-GE" dirty="0"/>
              <a:t>რა? სად? როდის? </a:t>
            </a:r>
          </a:p>
          <a:p>
            <a:r>
              <a:rPr lang="ka-GE" dirty="0"/>
              <a:t>“</a:t>
            </a:r>
            <a:r>
              <a:rPr lang="ka-GE" dirty="0" err="1"/>
              <a:t>დებატკლუბების</a:t>
            </a:r>
            <a:r>
              <a:rPr lang="ka-GE" dirty="0"/>
              <a:t>” ჩამოყალიბება საჯარო სკოლებში;</a:t>
            </a:r>
          </a:p>
          <a:p>
            <a:r>
              <a:rPr lang="ka-GE" dirty="0"/>
              <a:t>ღამე მუზეუმში;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70972" y="2514593"/>
            <a:ext cx="5134832" cy="39140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86101" y="2514593"/>
            <a:ext cx="5290184" cy="39140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39726" y="173968"/>
            <a:ext cx="1452274" cy="116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471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15546"/>
            <a:ext cx="10515600" cy="5361417"/>
          </a:xfrm>
        </p:spPr>
        <p:txBody>
          <a:bodyPr>
            <a:normAutofit/>
          </a:bodyPr>
          <a:lstStyle/>
          <a:p>
            <a:r>
              <a:rPr lang="ka-GE" dirty="0" smtClean="0"/>
              <a:t>ხილის ფესტივალი;</a:t>
            </a:r>
          </a:p>
          <a:p>
            <a:r>
              <a:rPr lang="ka-GE" dirty="0" smtClean="0"/>
              <a:t>მეცნიერების შოუ;</a:t>
            </a:r>
          </a:p>
          <a:p>
            <a:r>
              <a:rPr lang="ka-GE" dirty="0" smtClean="0"/>
              <a:t>სინედოკის საერთაშორისო ფესტივალი;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4454" y="2471738"/>
            <a:ext cx="3446617" cy="3943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39000" y="2471738"/>
            <a:ext cx="3748863" cy="39433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15791" y="2471738"/>
            <a:ext cx="3427951" cy="3943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96336" y="1"/>
            <a:ext cx="1295663" cy="10429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500" y="1018317"/>
            <a:ext cx="10515600" cy="4351338"/>
          </a:xfrm>
        </p:spPr>
        <p:txBody>
          <a:bodyPr/>
          <a:lstStyle/>
          <a:p>
            <a:r>
              <a:rPr lang="ka-GE" dirty="0"/>
              <a:t>ანიმაციური ფესტივალი “</a:t>
            </a:r>
            <a:r>
              <a:rPr lang="ka-GE" dirty="0" err="1"/>
              <a:t>თოფუზი</a:t>
            </a:r>
            <a:r>
              <a:rPr lang="ka-GE" dirty="0"/>
              <a:t>”;</a:t>
            </a:r>
          </a:p>
          <a:p>
            <a:r>
              <a:rPr lang="ka-GE" dirty="0"/>
              <a:t>3 და 8 მარტისადმი მიძღვნილი სოციალური აქცია;</a:t>
            </a:r>
          </a:p>
          <a:p>
            <a:r>
              <a:rPr lang="ka-GE" dirty="0"/>
              <a:t>საჯარო სკოლის მოსწავლეებისთვის ექსკურსიები თბილისის </a:t>
            </a:r>
            <a:r>
              <a:rPr lang="ka-GE" dirty="0" err="1"/>
              <a:t>ტექნოპარკში</a:t>
            </a:r>
            <a:r>
              <a:rPr lang="ka-GE" dirty="0" smtClean="0"/>
              <a:t>;</a:t>
            </a:r>
            <a:endParaRPr lang="ka-G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8799" y="3143250"/>
            <a:ext cx="3482978" cy="28432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18002" y="3157538"/>
            <a:ext cx="3569148" cy="2828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49814" y="3143250"/>
            <a:ext cx="3359565" cy="28432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01374" y="173969"/>
            <a:ext cx="1190625" cy="95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252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62681"/>
            <a:ext cx="10515600" cy="5114282"/>
          </a:xfrm>
        </p:spPr>
        <p:txBody>
          <a:bodyPr/>
          <a:lstStyle/>
          <a:p>
            <a:r>
              <a:rPr lang="ka-GE" dirty="0"/>
              <a:t>საშობაო ალილო;</a:t>
            </a:r>
          </a:p>
          <a:p>
            <a:r>
              <a:rPr lang="ka-GE" dirty="0"/>
              <a:t>აგვისტო - სპორტის თვე;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46005" y="2271713"/>
            <a:ext cx="5150708" cy="44132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3183" y="2286000"/>
            <a:ext cx="4849614" cy="43990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47948" y="173968"/>
            <a:ext cx="1044052" cy="84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4015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a-GE" dirty="0" smtClean="0"/>
              <a:t>მასშტაბური ღონისძიებები: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a-GE" dirty="0" smtClean="0"/>
              <a:t>9 მაისი - გამარჯვების დღე</a:t>
            </a:r>
          </a:p>
          <a:p>
            <a:r>
              <a:rPr lang="ka-GE" dirty="0" smtClean="0"/>
              <a:t>26 მაისი - დამოუკიდებლობის 100 წლისთავი;</a:t>
            </a:r>
          </a:p>
          <a:p>
            <a:r>
              <a:rPr lang="ka-GE" dirty="0" smtClean="0"/>
              <a:t>ფილმის პრემიერა - “ექვთიმე ღვთის კაცი”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58512" y="173968"/>
            <a:ext cx="1233487" cy="9929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9459" y="3418840"/>
            <a:ext cx="4624129" cy="32909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1918" y="3418840"/>
            <a:ext cx="4953618" cy="33011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341" y="98854"/>
            <a:ext cx="10515600" cy="947351"/>
          </a:xfrm>
        </p:spPr>
        <p:txBody>
          <a:bodyPr>
            <a:normAutofit fontScale="90000"/>
          </a:bodyPr>
          <a:lstStyle/>
          <a:p>
            <a:r>
              <a:rPr lang="ka-GE" dirty="0"/>
              <a:t/>
            </a:r>
            <a:br>
              <a:rPr lang="ka-GE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6968" y="716693"/>
            <a:ext cx="10515600" cy="6036920"/>
          </a:xfrm>
        </p:spPr>
        <p:txBody>
          <a:bodyPr/>
          <a:lstStyle/>
          <a:p>
            <a:r>
              <a:rPr lang="ka-GE" dirty="0"/>
              <a:t>1 ივნისი - ბავშვთა დაცვის საერთაშორისო </a:t>
            </a:r>
            <a:r>
              <a:rPr lang="ka-GE" dirty="0" smtClean="0"/>
              <a:t>დღე;</a:t>
            </a:r>
          </a:p>
          <a:p>
            <a:r>
              <a:rPr lang="ka-GE" dirty="0" smtClean="0"/>
              <a:t>მდგრადი </a:t>
            </a:r>
            <a:r>
              <a:rPr lang="ka-GE" dirty="0"/>
              <a:t>ენერგეტიკის დღე</a:t>
            </a:r>
            <a:r>
              <a:rPr lang="ka-GE" dirty="0" smtClean="0"/>
              <a:t>;</a:t>
            </a:r>
          </a:p>
          <a:p>
            <a:r>
              <a:rPr lang="ka-GE" dirty="0" smtClean="0"/>
              <a:t>ეროვნული </a:t>
            </a:r>
            <a:r>
              <a:rPr lang="ka-GE" dirty="0"/>
              <a:t>სამოსის დღე</a:t>
            </a:r>
            <a:r>
              <a:rPr lang="ka-GE" dirty="0" smtClean="0"/>
              <a:t>;</a:t>
            </a:r>
          </a:p>
          <a:p>
            <a:r>
              <a:rPr lang="ka-GE" dirty="0" err="1" smtClean="0"/>
              <a:t>პარასპორტი</a:t>
            </a:r>
            <a:r>
              <a:rPr lang="ka-GE" dirty="0" smtClean="0"/>
              <a:t>;</a:t>
            </a:r>
          </a:p>
          <a:p>
            <a:pPr marL="0" indent="0">
              <a:buNone/>
            </a:pPr>
            <a:endParaRPr lang="ka-GE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2500" y="2799080"/>
            <a:ext cx="5575575" cy="3717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23607" y="2799080"/>
            <a:ext cx="4997690" cy="3717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29962" y="173968"/>
            <a:ext cx="1062037" cy="85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9565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182" y="365124"/>
            <a:ext cx="10692618" cy="5866863"/>
          </a:xfrm>
        </p:spPr>
        <p:txBody>
          <a:bodyPr>
            <a:normAutofit/>
          </a:bodyPr>
          <a:lstStyle/>
          <a:p>
            <a:r>
              <a:rPr lang="ka-GE" dirty="0" smtClean="0"/>
              <a:t> 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167" y="1"/>
            <a:ext cx="11522758" cy="617696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ka-GE" dirty="0"/>
          </a:p>
          <a:p>
            <a:pPr marL="0" indent="0" algn="ctr">
              <a:buNone/>
            </a:pPr>
            <a:r>
              <a:rPr lang="ka-GE" sz="3800" dirty="0" smtClean="0"/>
              <a:t>2018 წელს გურჯაანის მუნიციპალიტეტში დაგეგმილია </a:t>
            </a:r>
            <a:endParaRPr lang="ka-GE" sz="3800" dirty="0" smtClean="0"/>
          </a:p>
          <a:p>
            <a:pPr marL="0" indent="0" algn="ctr">
              <a:buNone/>
            </a:pPr>
            <a:r>
              <a:rPr lang="ka-GE" sz="3800" b="1" dirty="0" smtClean="0"/>
              <a:t>75</a:t>
            </a:r>
            <a:r>
              <a:rPr lang="ka-GE" sz="3800" dirty="0" smtClean="0"/>
              <a:t> </a:t>
            </a:r>
            <a:r>
              <a:rPr lang="ka-GE" sz="3800" dirty="0" smtClean="0"/>
              <a:t>ინფრასტრუქტურული პროექტის განხორციელება, </a:t>
            </a:r>
            <a:r>
              <a:rPr lang="ka-GE" sz="3800" dirty="0" smtClean="0"/>
              <a:t>რისთვისაც</a:t>
            </a:r>
          </a:p>
          <a:p>
            <a:pPr marL="0" indent="0" algn="ctr">
              <a:buNone/>
            </a:pPr>
            <a:r>
              <a:rPr lang="ka-GE" sz="3800" dirty="0" smtClean="0"/>
              <a:t> </a:t>
            </a:r>
            <a:r>
              <a:rPr lang="ka-GE" sz="3800" b="1" dirty="0" smtClean="0"/>
              <a:t>11 824 700 </a:t>
            </a:r>
            <a:r>
              <a:rPr lang="ka-GE" sz="3800" b="1" dirty="0" smtClean="0"/>
              <a:t>ლარია</a:t>
            </a:r>
          </a:p>
          <a:p>
            <a:pPr marL="0" indent="0" algn="ctr">
              <a:buNone/>
            </a:pPr>
            <a:r>
              <a:rPr lang="ka-GE" sz="3800" dirty="0" smtClean="0"/>
              <a:t> </a:t>
            </a:r>
            <a:r>
              <a:rPr lang="ka-GE" sz="3800" dirty="0" smtClean="0"/>
              <a:t>გამოყოფილი.</a:t>
            </a:r>
          </a:p>
          <a:p>
            <a:endParaRPr lang="ka-GE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17189" y="0"/>
            <a:ext cx="1274786" cy="102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1401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632" y="444843"/>
            <a:ext cx="10639168" cy="5732120"/>
          </a:xfrm>
        </p:spPr>
        <p:txBody>
          <a:bodyPr/>
          <a:lstStyle/>
          <a:p>
            <a:r>
              <a:rPr lang="ka-GE" sz="2400" dirty="0" smtClean="0"/>
              <a:t>ანსამბლ “ერისიონის” კონცერტი;</a:t>
            </a:r>
          </a:p>
          <a:p>
            <a:r>
              <a:rPr lang="ka-GE" sz="2400" dirty="0" smtClean="0"/>
              <a:t>ქართული ხმებისა და აჩიკო ნიჟარაძის კონცერტი;</a:t>
            </a:r>
          </a:p>
          <a:p>
            <a:r>
              <a:rPr lang="ka-GE" sz="2400" dirty="0" smtClean="0"/>
              <a:t>ლაშა ღლონტის კონცერტი;</a:t>
            </a:r>
          </a:p>
          <a:p>
            <a:r>
              <a:rPr lang="ka-GE" sz="2400" dirty="0" smtClean="0"/>
              <a:t>დათუნა ალადაშვილის კონცერტი;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73824" y="0"/>
            <a:ext cx="1118176" cy="9001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5476" y="2356023"/>
            <a:ext cx="8734426" cy="43639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90832"/>
            <a:ext cx="10515600" cy="5386131"/>
          </a:xfrm>
        </p:spPr>
        <p:txBody>
          <a:bodyPr/>
          <a:lstStyle/>
          <a:p>
            <a:r>
              <a:rPr lang="ka-GE" dirty="0"/>
              <a:t>პაატა გულიაშვილის შემოქმედებითი საღამო;</a:t>
            </a:r>
          </a:p>
          <a:p>
            <a:r>
              <a:rPr lang="ka-GE" dirty="0"/>
              <a:t>გამოფენა “ილია ევროპელი”;</a:t>
            </a:r>
          </a:p>
          <a:p>
            <a:r>
              <a:rPr lang="ka-GE" dirty="0"/>
              <a:t>მიუნჰენის თანამედროვე მუსიკალური ჯგუფის ვიზიტი;</a:t>
            </a:r>
          </a:p>
          <a:p>
            <a:r>
              <a:rPr lang="ka-GE" dirty="0"/>
              <a:t>მოძრაობის თეატრის სპექტაკლი “ ჩუმად, რეპეტიციაა”;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2089" y="2943408"/>
            <a:ext cx="4801523" cy="35696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06783" y="2943408"/>
            <a:ext cx="4350311" cy="35696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44238" y="173969"/>
            <a:ext cx="1147762" cy="92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293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1037"/>
          </a:xfrm>
        </p:spPr>
        <p:txBody>
          <a:bodyPr>
            <a:normAutofit fontScale="90000"/>
          </a:bodyPr>
          <a:lstStyle/>
          <a:p>
            <a:pPr algn="ctr"/>
            <a:r>
              <a:rPr lang="ka-GE" dirty="0" smtClean="0"/>
              <a:t>სპორტული ღონისძიებები: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62681"/>
            <a:ext cx="10515600" cy="5114282"/>
          </a:xfrm>
        </p:spPr>
        <p:txBody>
          <a:bodyPr>
            <a:normAutofit/>
          </a:bodyPr>
          <a:lstStyle/>
          <a:p>
            <a:r>
              <a:rPr lang="ka-GE" dirty="0"/>
              <a:t>ღია პირველობა ცურვაში</a:t>
            </a:r>
            <a:r>
              <a:rPr lang="ka-GE" dirty="0" smtClean="0"/>
              <a:t>;</a:t>
            </a:r>
          </a:p>
          <a:p>
            <a:r>
              <a:rPr lang="ka-GE" dirty="0" smtClean="0"/>
              <a:t>საქართველოს პირველობა ჭიდაობაში;</a:t>
            </a:r>
          </a:p>
          <a:p>
            <a:r>
              <a:rPr lang="ka-GE" dirty="0" smtClean="0"/>
              <a:t>გრანდიოზული რესპუბლიკური ტურნირი ძირკოკში;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40155" y="242896"/>
            <a:ext cx="1153662" cy="9286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4930" y="2990336"/>
            <a:ext cx="3646212" cy="31866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712" y="2990335"/>
            <a:ext cx="3645841" cy="31866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74297" y="2990335"/>
            <a:ext cx="3297116" cy="31866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260" y="300038"/>
            <a:ext cx="11652740" cy="6015617"/>
          </a:xfrm>
        </p:spPr>
        <p:txBody>
          <a:bodyPr/>
          <a:lstStyle/>
          <a:p>
            <a:r>
              <a:rPr lang="ka-GE" dirty="0"/>
              <a:t>სასკოლო ტურნირი სპორტის რამდენიმე სახეობაში;</a:t>
            </a:r>
          </a:p>
          <a:p>
            <a:r>
              <a:rPr lang="ka-GE" dirty="0"/>
              <a:t>სასკოლო სპარტაკიადა;</a:t>
            </a:r>
          </a:p>
          <a:p>
            <a:r>
              <a:rPr lang="ka-GE" dirty="0"/>
              <a:t>კახეთის ღია პირველობა ჭადრაკში;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2028826"/>
            <a:ext cx="5096608" cy="45234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1493" y="2057400"/>
            <a:ext cx="5210908" cy="44862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70460" y="173969"/>
            <a:ext cx="1221540" cy="98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7975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07308"/>
            <a:ext cx="10515600" cy="5369655"/>
          </a:xfrm>
        </p:spPr>
        <p:txBody>
          <a:bodyPr/>
          <a:lstStyle/>
          <a:p>
            <a:r>
              <a:rPr lang="ka-GE" dirty="0"/>
              <a:t>მოყვარულთა თასი მინი ფეხბურთში;</a:t>
            </a:r>
          </a:p>
          <a:p>
            <a:r>
              <a:rPr lang="ka-GE" dirty="0"/>
              <a:t>ალექსი ნატროშვილის სახელობის ტურნირი ფეხბურთში</a:t>
            </a:r>
            <a:r>
              <a:rPr lang="ka-GE" dirty="0" smtClean="0"/>
              <a:t>;</a:t>
            </a:r>
            <a:endParaRPr lang="ka-G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7257" y="1787610"/>
            <a:ext cx="6606746" cy="44552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88208" y="173969"/>
            <a:ext cx="1203791" cy="96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734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2843"/>
          </a:xfrm>
        </p:spPr>
        <p:txBody>
          <a:bodyPr>
            <a:normAutofit fontScale="90000"/>
          </a:bodyPr>
          <a:lstStyle/>
          <a:p>
            <a:r>
              <a:rPr lang="ka-GE" dirty="0" smtClean="0"/>
              <a:t>გაიხსნა ორი მემორიალური დაფა: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43914"/>
            <a:ext cx="10515600" cy="4933049"/>
          </a:xfrm>
        </p:spPr>
        <p:txBody>
          <a:bodyPr/>
          <a:lstStyle/>
          <a:p>
            <a:r>
              <a:rPr lang="ka-GE" dirty="0" smtClean="0"/>
              <a:t>აგვისტოს ომის გმირის ალექსი ნატროშვილის (სოფელი </a:t>
            </a:r>
            <a:r>
              <a:rPr lang="ka-GE" dirty="0" err="1" smtClean="0"/>
              <a:t>ვაჩნაძიანი</a:t>
            </a:r>
            <a:r>
              <a:rPr lang="ka-GE" dirty="0" smtClean="0"/>
              <a:t>)</a:t>
            </a:r>
          </a:p>
          <a:p>
            <a:r>
              <a:rPr lang="ka-GE" dirty="0" smtClean="0"/>
              <a:t>აფხაზეთის ომის გმირის მიხეილ მარჩილაშვილის (სოფელი ვაჩნაძიანი)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78588" y="0"/>
            <a:ext cx="1313412" cy="1057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8425" y="3072714"/>
            <a:ext cx="4709463" cy="33692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00538" y="3072714"/>
            <a:ext cx="4615137" cy="3369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7238" y="171451"/>
            <a:ext cx="10596562" cy="1111160"/>
          </a:xfrm>
        </p:spPr>
        <p:txBody>
          <a:bodyPr>
            <a:normAutofit fontScale="90000"/>
          </a:bodyPr>
          <a:lstStyle/>
          <a:p>
            <a:pPr algn="ctr"/>
            <a:r>
              <a:rPr lang="ka-GE" dirty="0" smtClean="0"/>
              <a:t>საერთაშორისო ურთიერთობები და ტურიზმი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832" y="1359243"/>
            <a:ext cx="10515600" cy="4817720"/>
          </a:xfrm>
        </p:spPr>
        <p:txBody>
          <a:bodyPr/>
          <a:lstStyle/>
          <a:p>
            <a:pPr>
              <a:buNone/>
            </a:pPr>
            <a:r>
              <a:rPr lang="ka-GE" dirty="0" smtClean="0"/>
              <a:t>ურთიერთთანამშრომლობის შესახებ </a:t>
            </a:r>
            <a:r>
              <a:rPr lang="ka-GE" dirty="0" err="1" smtClean="0"/>
              <a:t>განზრახულებათა</a:t>
            </a:r>
            <a:r>
              <a:rPr lang="ka-GE" dirty="0" smtClean="0"/>
              <a:t> წერილი და მემორანდუმი გაფორმდა:</a:t>
            </a:r>
          </a:p>
          <a:p>
            <a:r>
              <a:rPr lang="ka-GE" dirty="0" smtClean="0"/>
              <a:t>პოლონეთის პიასეჩნოს მუნიციპალიტეტთან;</a:t>
            </a:r>
          </a:p>
          <a:p>
            <a:r>
              <a:rPr lang="ka-GE" dirty="0" smtClean="0"/>
              <a:t>ბელორუსიის ქალაქ </a:t>
            </a:r>
            <a:r>
              <a:rPr lang="ka-GE" dirty="0" err="1" smtClean="0"/>
              <a:t>გოროდოკთან</a:t>
            </a:r>
            <a:r>
              <a:rPr lang="ka-GE" dirty="0" smtClean="0"/>
              <a:t>;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25340" y="0"/>
            <a:ext cx="1366659" cy="11001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0850" y="3314700"/>
            <a:ext cx="4638450" cy="31599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10223" y="3300414"/>
            <a:ext cx="4533989" cy="31742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14375"/>
            <a:ext cx="10515600" cy="5925322"/>
          </a:xfrm>
        </p:spPr>
        <p:txBody>
          <a:bodyPr/>
          <a:lstStyle/>
          <a:p>
            <a:r>
              <a:rPr lang="ka-GE" dirty="0"/>
              <a:t>ლიეტუვას </a:t>
            </a:r>
            <a:r>
              <a:rPr lang="ka-GE" dirty="0" smtClean="0"/>
              <a:t> </a:t>
            </a:r>
            <a:r>
              <a:rPr lang="ka-GE" dirty="0" smtClean="0"/>
              <a:t>პაკრუოისის </a:t>
            </a:r>
            <a:r>
              <a:rPr lang="ka-GE" dirty="0" smtClean="0"/>
              <a:t>მუნიციპალიტეტთან</a:t>
            </a:r>
            <a:r>
              <a:rPr lang="ka-GE" dirty="0"/>
              <a:t>;</a:t>
            </a:r>
          </a:p>
          <a:p>
            <a:r>
              <a:rPr lang="ka-GE" dirty="0"/>
              <a:t>ესტონეთის ქალაქ </a:t>
            </a:r>
            <a:r>
              <a:rPr lang="ka-GE" dirty="0" err="1" smtClean="0"/>
              <a:t>კუუსალუს</a:t>
            </a:r>
            <a:r>
              <a:rPr lang="ka-GE" dirty="0" smtClean="0"/>
              <a:t> მუნიციპალიტეტთან</a:t>
            </a:r>
            <a:r>
              <a:rPr lang="ka-GE" dirty="0"/>
              <a:t>;</a:t>
            </a:r>
          </a:p>
          <a:p>
            <a:r>
              <a:rPr lang="ka-GE" dirty="0"/>
              <a:t>სლოვაკეთის პოვაჟსკა-ბისტრიცას </a:t>
            </a:r>
            <a:r>
              <a:rPr lang="ka-GE" dirty="0" smtClean="0"/>
              <a:t>რაიონთან; 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3053" y="2543176"/>
            <a:ext cx="4949771" cy="40382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58321" y="2543176"/>
            <a:ext cx="4871003" cy="40382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29963" y="0"/>
            <a:ext cx="1062037" cy="85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8010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ka-GE" dirty="0" smtClean="0"/>
              <a:t>გურჯაანში ვუმასპინძლეთ 6 ქვეყნის დელეგაციას: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a-GE" dirty="0" smtClean="0"/>
              <a:t>ესტონეთის ქალაქ კუუსალოს;</a:t>
            </a:r>
          </a:p>
          <a:p>
            <a:r>
              <a:rPr lang="ka-GE" dirty="0" smtClean="0"/>
              <a:t>პოლონეთის პიასეჩნოს მუნიციპალიტეტს;</a:t>
            </a:r>
          </a:p>
          <a:p>
            <a:r>
              <a:rPr lang="ka-GE" dirty="0" smtClean="0"/>
              <a:t>ესპანეთის ლა-რიოხას </a:t>
            </a:r>
            <a:r>
              <a:rPr lang="ka-GE" dirty="0" smtClean="0"/>
              <a:t>მხარეს</a:t>
            </a:r>
            <a:r>
              <a:rPr lang="ka-GE" dirty="0" smtClean="0"/>
              <a:t>;</a:t>
            </a:r>
          </a:p>
          <a:p>
            <a:r>
              <a:rPr lang="ka-GE" dirty="0" smtClean="0"/>
              <a:t>ბელორუსიის ქალაქ </a:t>
            </a:r>
            <a:r>
              <a:rPr lang="ka-GE" dirty="0" smtClean="0"/>
              <a:t>გოროდოკს</a:t>
            </a:r>
            <a:r>
              <a:rPr lang="ka-GE" dirty="0" smtClean="0"/>
              <a:t>;</a:t>
            </a:r>
          </a:p>
          <a:p>
            <a:r>
              <a:rPr lang="ka-GE" dirty="0" smtClean="0"/>
              <a:t>საფრანგეთის </a:t>
            </a:r>
            <a:r>
              <a:rPr lang="ka-GE" dirty="0" smtClean="0"/>
              <a:t>შაბლს;</a:t>
            </a:r>
            <a:endParaRPr lang="ka-GE" dirty="0" smtClean="0"/>
          </a:p>
          <a:p>
            <a:r>
              <a:rPr lang="ka-GE" dirty="0" smtClean="0"/>
              <a:t>ლიეტუვას </a:t>
            </a:r>
            <a:r>
              <a:rPr lang="ka-GE" dirty="0" smtClean="0"/>
              <a:t>პაკრუოისს;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15662" y="0"/>
            <a:ext cx="1176337" cy="9469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634314"/>
            <a:ext cx="4719918" cy="2883104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3652012"/>
            <a:ext cx="4719918" cy="30393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634313"/>
            <a:ext cx="4278923" cy="27485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3652012"/>
            <a:ext cx="4278924" cy="30393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15675" y="0"/>
            <a:ext cx="1076325" cy="86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5165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3723" y="365125"/>
            <a:ext cx="10580077" cy="1773164"/>
          </a:xfrm>
        </p:spPr>
        <p:txBody>
          <a:bodyPr>
            <a:normAutofit/>
          </a:bodyPr>
          <a:lstStyle/>
          <a:p>
            <a:r>
              <a:rPr lang="ka-GE" dirty="0" smtClean="0"/>
              <a:t>დასრულებული საგზაო ინფრასტრუქტურული პროექტები: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535" y="1800664"/>
            <a:ext cx="10017370" cy="4919313"/>
          </a:xfrm>
        </p:spPr>
        <p:txBody>
          <a:bodyPr>
            <a:normAutofit/>
          </a:bodyPr>
          <a:lstStyle/>
          <a:p>
            <a:pPr marL="0" indent="0"/>
            <a:r>
              <a:rPr lang="ka-GE" dirty="0" smtClean="0"/>
              <a:t> სოფელ ბაკურციხეში </a:t>
            </a:r>
            <a:r>
              <a:rPr lang="ka-GE" dirty="0"/>
              <a:t>შიდა სასოფლო </a:t>
            </a:r>
            <a:r>
              <a:rPr lang="ka-GE" dirty="0" smtClean="0"/>
              <a:t>გზა (სამადაანთ </a:t>
            </a:r>
            <a:r>
              <a:rPr lang="ka-GE" dirty="0"/>
              <a:t>უბანი</a:t>
            </a:r>
            <a:r>
              <a:rPr lang="ka-GE" dirty="0" smtClean="0"/>
              <a:t>);</a:t>
            </a:r>
          </a:p>
          <a:p>
            <a:r>
              <a:rPr lang="ka-GE" dirty="0" smtClean="0"/>
              <a:t>სოფელ ველისციხეში შიდა საუბნო გზა (</a:t>
            </a:r>
            <a:r>
              <a:rPr lang="ka-GE" dirty="0" err="1" smtClean="0"/>
              <a:t>ჩაჩაანის</a:t>
            </a:r>
            <a:r>
              <a:rPr lang="ka-GE" dirty="0" smtClean="0"/>
              <a:t> უბანი);</a:t>
            </a:r>
          </a:p>
          <a:p>
            <a:r>
              <a:rPr lang="ka-GE" dirty="0" smtClean="0"/>
              <a:t>სოფელ მუკუზანში 5 შიდა </a:t>
            </a:r>
            <a:r>
              <a:rPr lang="ka-GE" dirty="0"/>
              <a:t>სასოფლო </a:t>
            </a:r>
            <a:r>
              <a:rPr lang="ka-GE" dirty="0" smtClean="0"/>
              <a:t>გზა;</a:t>
            </a:r>
          </a:p>
          <a:p>
            <a:endParaRPr lang="ka-GE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39726" y="173968"/>
            <a:ext cx="1452274" cy="11690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72513" y="3700463"/>
            <a:ext cx="2914650" cy="27099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6095" y="3693319"/>
            <a:ext cx="2984430" cy="27242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29174" y="3729038"/>
            <a:ext cx="3071813" cy="265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482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185738"/>
            <a:ext cx="11068051" cy="1057275"/>
          </a:xfrm>
        </p:spPr>
        <p:txBody>
          <a:bodyPr>
            <a:normAutofit fontScale="90000"/>
          </a:bodyPr>
          <a:lstStyle/>
          <a:p>
            <a:pPr algn="ctr"/>
            <a:r>
              <a:rPr lang="ka-GE" dirty="0" smtClean="0"/>
              <a:t>მოსახლეობასთან შეხვედრები ყველა სოფელში: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7055" y="4215384"/>
            <a:ext cx="3218259" cy="254203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26413" y="1410284"/>
            <a:ext cx="3091271" cy="25420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497836" y="4215384"/>
            <a:ext cx="3091272" cy="25420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437" y="1410284"/>
            <a:ext cx="3287054" cy="25420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41166" y="1380566"/>
            <a:ext cx="3077632" cy="26014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41166" y="4215383"/>
            <a:ext cx="3077632" cy="25420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01363" y="0"/>
            <a:ext cx="1290637" cy="103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8414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ka-GE" sz="5000" dirty="0" smtClean="0"/>
          </a:p>
          <a:p>
            <a:pPr algn="ctr">
              <a:buNone/>
            </a:pPr>
            <a:r>
              <a:rPr lang="ka-GE" sz="5000" dirty="0" smtClean="0"/>
              <a:t>მადლობა </a:t>
            </a:r>
          </a:p>
          <a:p>
            <a:pPr algn="ctr">
              <a:buNone/>
            </a:pPr>
            <a:r>
              <a:rPr lang="ka-GE" sz="6000" smtClean="0"/>
              <a:t>თქვენგან მიღებული რეკომენდაციებისთვის</a:t>
            </a:r>
            <a:r>
              <a:rPr lang="ka-GE" sz="5000" smtClean="0"/>
              <a:t>!</a:t>
            </a:r>
            <a:endParaRPr lang="en-US" sz="5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87024" y="388280"/>
            <a:ext cx="1247775" cy="100443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57188"/>
            <a:ext cx="10515600" cy="5844489"/>
          </a:xfrm>
        </p:spPr>
        <p:txBody>
          <a:bodyPr/>
          <a:lstStyle/>
          <a:p>
            <a:r>
              <a:rPr lang="ka-GE" dirty="0"/>
              <a:t>სოფელ ჭერემში შიდა სასოფლო გზა;</a:t>
            </a:r>
          </a:p>
          <a:p>
            <a:r>
              <a:rPr lang="ka-GE" dirty="0"/>
              <a:t>ქ. გურჯაანში ვაჟა-ფშაველას ქუჩა (ქვაფენილის ზემოთ);</a:t>
            </a:r>
          </a:p>
          <a:p>
            <a:r>
              <a:rPr lang="ka-GE" dirty="0"/>
              <a:t>ქ. გურჯაანში მარჯანიშვილის ქუჩა;</a:t>
            </a:r>
          </a:p>
          <a:p>
            <a:r>
              <a:rPr lang="ka-GE" dirty="0"/>
              <a:t>ქ. გურჯაანში გურამიშვილის ჩიხი;</a:t>
            </a:r>
          </a:p>
          <a:p>
            <a:r>
              <a:rPr lang="ka-GE" dirty="0"/>
              <a:t>სოფელ კარდენახში </a:t>
            </a:r>
            <a:r>
              <a:rPr lang="ka-GE" dirty="0" err="1"/>
              <a:t>ე.წ</a:t>
            </a:r>
            <a:r>
              <a:rPr lang="ka-GE" dirty="0"/>
              <a:t> ნუშების უბანში, მოეწყო სანიაღვრე არხი;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5631" y="3290505"/>
            <a:ext cx="4080776" cy="33531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60146" y="3300413"/>
            <a:ext cx="3955417" cy="34289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39726" y="173968"/>
            <a:ext cx="1452274" cy="116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154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332" y="365125"/>
            <a:ext cx="10453467" cy="1688758"/>
          </a:xfrm>
        </p:spPr>
        <p:txBody>
          <a:bodyPr>
            <a:normAutofit fontScale="90000"/>
          </a:bodyPr>
          <a:lstStyle/>
          <a:p>
            <a:r>
              <a:rPr lang="ka-GE" dirty="0" smtClean="0"/>
              <a:t>ქალაქ გურჯაანში 12 მისამართზე მოასფალტდა საცხოვრებელი კორპუსის ეზო: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4062" y="2307101"/>
            <a:ext cx="10509738" cy="3869861"/>
          </a:xfrm>
        </p:spPr>
        <p:txBody>
          <a:bodyPr>
            <a:normAutofit fontScale="70000" lnSpcReduction="20000"/>
          </a:bodyPr>
          <a:lstStyle/>
          <a:p>
            <a:r>
              <a:rPr lang="ka-GE" dirty="0" smtClean="0"/>
              <a:t>კოსტავას ქ. №29, №31, №33-ში;</a:t>
            </a:r>
          </a:p>
          <a:p>
            <a:endParaRPr lang="ka-GE" dirty="0" smtClean="0"/>
          </a:p>
          <a:p>
            <a:r>
              <a:rPr lang="ka-GE" dirty="0" smtClean="0"/>
              <a:t>თამარ მეფის ქ. №10 და №12-ში;</a:t>
            </a:r>
          </a:p>
          <a:p>
            <a:endParaRPr lang="ka-GE" dirty="0" smtClean="0"/>
          </a:p>
          <a:p>
            <a:r>
              <a:rPr lang="ka-GE" dirty="0" smtClean="0"/>
              <a:t>გურამიშვილის ქ. №20 და №24-ში;</a:t>
            </a:r>
          </a:p>
          <a:p>
            <a:endParaRPr lang="ka-GE" dirty="0" smtClean="0"/>
          </a:p>
          <a:p>
            <a:r>
              <a:rPr lang="ka-GE" dirty="0" smtClean="0"/>
              <a:t>სანაპიროს ქ. №8 და №10 -ში;</a:t>
            </a:r>
          </a:p>
          <a:p>
            <a:endParaRPr lang="ka-GE" dirty="0" smtClean="0"/>
          </a:p>
          <a:p>
            <a:r>
              <a:rPr lang="ka-GE" dirty="0" smtClean="0"/>
              <a:t>ფარნავაზის ქ. №8 და №10 -ში;</a:t>
            </a:r>
          </a:p>
          <a:p>
            <a:endParaRPr lang="ka-GE" dirty="0" smtClean="0"/>
          </a:p>
          <a:p>
            <a:r>
              <a:rPr lang="ka-GE" dirty="0" smtClean="0"/>
              <a:t>ნონეშვილის №12-ში;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22020" y="0"/>
            <a:ext cx="1369980" cy="10543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2163" y="2307101"/>
            <a:ext cx="3224572" cy="37079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12723" y="2307102"/>
            <a:ext cx="3133288" cy="37079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a-GE" dirty="0" smtClean="0"/>
              <a:t> რეაბილიტირდა: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ka-GE" dirty="0" smtClean="0"/>
              <a:t>ქ. გურჯაანში დიდების მემორიალი;</a:t>
            </a:r>
          </a:p>
          <a:p>
            <a:endParaRPr lang="ka-GE" dirty="0"/>
          </a:p>
          <a:p>
            <a:endParaRPr lang="ka-GE" dirty="0" smtClean="0"/>
          </a:p>
          <a:p>
            <a:endParaRPr lang="ka-GE" dirty="0"/>
          </a:p>
          <a:p>
            <a:endParaRPr lang="ka-GE" dirty="0" smtClean="0"/>
          </a:p>
          <a:p>
            <a:endParaRPr lang="ka-GE" dirty="0" smtClean="0"/>
          </a:p>
          <a:p>
            <a:r>
              <a:rPr lang="ka-GE" dirty="0" smtClean="0"/>
              <a:t>ქ. გურჯაანში ფურცელაძის ჩიხში არსებული სანიაღვრე კოლექტორი;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09456" y="0"/>
            <a:ext cx="1582544" cy="12739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71463"/>
            <a:ext cx="10515600" cy="6435532"/>
          </a:xfrm>
        </p:spPr>
        <p:txBody>
          <a:bodyPr/>
          <a:lstStyle/>
          <a:p>
            <a:r>
              <a:rPr lang="ka-GE" dirty="0" smtClean="0"/>
              <a:t>ქ</a:t>
            </a:r>
            <a:r>
              <a:rPr lang="ka-GE" dirty="0"/>
              <a:t>. გურჯაანში კოსტავას ქუჩაზე მდებარე მრავალბინიანი საცხოვრებელი კორპუსების </a:t>
            </a:r>
            <a:r>
              <a:rPr lang="ka-GE" dirty="0" err="1"/>
              <a:t>საკანალიზაციო</a:t>
            </a:r>
            <a:r>
              <a:rPr lang="ka-GE" dirty="0"/>
              <a:t> სისტემა;</a:t>
            </a:r>
          </a:p>
          <a:p>
            <a:pPr marL="0" indent="0"/>
            <a:r>
              <a:rPr lang="ka-GE" dirty="0" smtClean="0"/>
              <a:t> </a:t>
            </a:r>
            <a:r>
              <a:rPr lang="ka-GE" dirty="0"/>
              <a:t>სოფელ ველისციხეში </a:t>
            </a:r>
            <a:r>
              <a:rPr lang="ka-GE" dirty="0" smtClean="0"/>
              <a:t>სპორტული მოედანი</a:t>
            </a:r>
            <a:r>
              <a:rPr lang="ka-GE" dirty="0"/>
              <a:t>;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0347" y="1771651"/>
            <a:ext cx="10866866" cy="49353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09456" y="0"/>
            <a:ext cx="1582544" cy="127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771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848850" cy="1325563"/>
          </a:xfrm>
        </p:spPr>
        <p:txBody>
          <a:bodyPr/>
          <a:lstStyle/>
          <a:p>
            <a:r>
              <a:rPr lang="ka-GE" dirty="0" smtClean="0"/>
              <a:t>დასრულებულია 4 ახალი ჭაბურღილის მოწყობა: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a-GE" dirty="0" smtClean="0"/>
              <a:t>სოფელ </a:t>
            </a:r>
            <a:r>
              <a:rPr lang="ka-GE" dirty="0" err="1" smtClean="0"/>
              <a:t>კოლაგში</a:t>
            </a:r>
            <a:r>
              <a:rPr lang="ka-GE" dirty="0" smtClean="0"/>
              <a:t>;</a:t>
            </a:r>
          </a:p>
          <a:p>
            <a:r>
              <a:rPr lang="ka-GE" dirty="0" smtClean="0"/>
              <a:t>სოფელ </a:t>
            </a:r>
            <a:r>
              <a:rPr lang="ka-GE" dirty="0" err="1" smtClean="0"/>
              <a:t>არაშენდაში</a:t>
            </a:r>
            <a:r>
              <a:rPr lang="ka-GE" dirty="0" smtClean="0"/>
              <a:t>;</a:t>
            </a:r>
          </a:p>
          <a:p>
            <a:r>
              <a:rPr lang="ka-GE" dirty="0" smtClean="0"/>
              <a:t>ორი სოფელ ველისციხეში;</a:t>
            </a:r>
          </a:p>
          <a:p>
            <a:pPr marL="0" indent="0">
              <a:buNone/>
            </a:pPr>
            <a:endParaRPr lang="ka-GE" dirty="0" smtClean="0"/>
          </a:p>
          <a:p>
            <a:pPr marL="0" indent="0">
              <a:buNone/>
            </a:pPr>
            <a:endParaRPr lang="ka-GE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09456" y="0"/>
            <a:ext cx="1582544" cy="12739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57288" y="3476830"/>
            <a:ext cx="4378537" cy="31051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18278" y="3476830"/>
            <a:ext cx="4183059" cy="31051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816</TotalTime>
  <Words>968</Words>
  <Application>Microsoft Office PowerPoint</Application>
  <PresentationFormat>Custom</PresentationFormat>
  <Paragraphs>206</Paragraphs>
  <Slides>41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     გურჯაანის მუნიციპალიტეტის მერის </vt:lpstr>
      <vt:lpstr>გურჯაანის მუნიციპალიტეტის 2018 წლის ბიუჯეტი შეადგენს 20 მლნ. 427 900 ლარი</vt:lpstr>
      <vt:lpstr>  </vt:lpstr>
      <vt:lpstr>დასრულებული საგზაო ინფრასტრუქტურული პროექტები:</vt:lpstr>
      <vt:lpstr>Slide 5</vt:lpstr>
      <vt:lpstr>ქალაქ გურჯაანში 12 მისამართზე მოასფალტდა საცხოვრებელი კორპუსის ეზო:</vt:lpstr>
      <vt:lpstr> რეაბილიტირდა:</vt:lpstr>
      <vt:lpstr>Slide 8</vt:lpstr>
      <vt:lpstr>დასრულებულია 4 ახალი ჭაბურღილის მოწყობა:</vt:lpstr>
      <vt:lpstr>მიმდინარე საგზაო სამუშაოები: </vt:lpstr>
      <vt:lpstr>Slide 11</vt:lpstr>
      <vt:lpstr>Slide 12</vt:lpstr>
      <vt:lpstr>Slide 13</vt:lpstr>
      <vt:lpstr> ახალი ჭაბურღილის მოწყობა მიმდინარეობს: </vt:lpstr>
      <vt:lpstr>4 სოფელში მიმდინარეობს წყლის სათავე ნაგებობის რეაბილიტაცია:</vt:lpstr>
      <vt:lpstr>შეჩერებული პროექტები:</vt:lpstr>
      <vt:lpstr>2018 წელს ასევე დაგეგმილია:</vt:lpstr>
      <vt:lpstr>Slide 18</vt:lpstr>
      <vt:lpstr>გურჯაანის მუნიციპალიტეტის მერიის სოციალური პაკეტი 2018 წელს განისაზღვრა 1 მლნ. 239 500 ლარით. ათი თვის მონაცემებით:</vt:lpstr>
      <vt:lpstr>Slide 20</vt:lpstr>
      <vt:lpstr>2018 წელს კულტურის, განათლებისა და სპორტის მიმართულებით განხორციელებული პროექტები:</vt:lpstr>
      <vt:lpstr>Slide 22</vt:lpstr>
      <vt:lpstr>Slide 23</vt:lpstr>
      <vt:lpstr>Slide 24</vt:lpstr>
      <vt:lpstr>Slide 25</vt:lpstr>
      <vt:lpstr>Slide 26</vt:lpstr>
      <vt:lpstr>Slide 27</vt:lpstr>
      <vt:lpstr>მასშტაბური ღონისძიებები:</vt:lpstr>
      <vt:lpstr> </vt:lpstr>
      <vt:lpstr>Slide 30</vt:lpstr>
      <vt:lpstr>Slide 31</vt:lpstr>
      <vt:lpstr>სპორტული ღონისძიებები:</vt:lpstr>
      <vt:lpstr>Slide 33</vt:lpstr>
      <vt:lpstr>Slide 34</vt:lpstr>
      <vt:lpstr>გაიხსნა ორი მემორიალური დაფა:</vt:lpstr>
      <vt:lpstr>საერთაშორისო ურთიერთობები და ტურიზმი</vt:lpstr>
      <vt:lpstr>Slide 37</vt:lpstr>
      <vt:lpstr>გურჯაანში ვუმასპინძლეთ 6 ქვეყნის დელეგაციას:</vt:lpstr>
      <vt:lpstr>Slide 39</vt:lpstr>
      <vt:lpstr>მოსახლეობასთან შეხვედრები ყველა სოფელში:</vt:lpstr>
      <vt:lpstr>Slide 41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გურჯაანის მუნიციპალიტეტის მერის არჩილ ხანდამაშვილის  2018 წლის ანგარიში მოსახლეობას</dc:title>
  <dc:creator>Shorena Bazerashvili</dc:creator>
  <cp:lastModifiedBy>admin</cp:lastModifiedBy>
  <cp:revision>109</cp:revision>
  <dcterms:created xsi:type="dcterms:W3CDTF">2018-10-26T13:07:58Z</dcterms:created>
  <dcterms:modified xsi:type="dcterms:W3CDTF">2018-10-31T17:14:42Z</dcterms:modified>
</cp:coreProperties>
</file>