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6" r:id="rId3"/>
    <p:sldId id="257" r:id="rId4"/>
    <p:sldId id="306" r:id="rId5"/>
    <p:sldId id="332" r:id="rId6"/>
    <p:sldId id="307" r:id="rId7"/>
    <p:sldId id="334" r:id="rId8"/>
    <p:sldId id="309" r:id="rId9"/>
    <p:sldId id="335" r:id="rId10"/>
    <p:sldId id="310" r:id="rId11"/>
    <p:sldId id="311" r:id="rId12"/>
    <p:sldId id="336" r:id="rId13"/>
    <p:sldId id="346" r:id="rId14"/>
    <p:sldId id="258" r:id="rId15"/>
    <p:sldId id="337" r:id="rId16"/>
    <p:sldId id="338" r:id="rId17"/>
    <p:sldId id="339" r:id="rId18"/>
    <p:sldId id="340" r:id="rId19"/>
    <p:sldId id="345" r:id="rId20"/>
    <p:sldId id="316" r:id="rId21"/>
    <p:sldId id="349" r:id="rId22"/>
    <p:sldId id="341" r:id="rId23"/>
    <p:sldId id="314" r:id="rId24"/>
    <p:sldId id="347" r:id="rId25"/>
    <p:sldId id="342" r:id="rId26"/>
    <p:sldId id="343" r:id="rId27"/>
    <p:sldId id="344" r:id="rId28"/>
    <p:sldId id="268" r:id="rId29"/>
    <p:sldId id="269" r:id="rId30"/>
    <p:sldId id="270" r:id="rId31"/>
    <p:sldId id="329" r:id="rId32"/>
    <p:sldId id="288" r:id="rId33"/>
    <p:sldId id="304" r:id="rId34"/>
    <p:sldId id="30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30" autoAdjust="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8E329-7277-4CED-BE94-75714E84B37F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CA845-EA28-4BF2-9061-39DFFF07B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45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CA845-EA28-4BF2-9061-39DFFF07B86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17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80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58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5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3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2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0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4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81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84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9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FC74-6A18-45CF-B8C7-2E5B226839F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35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FFC74-6A18-45CF-B8C7-2E5B226839F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C2936-E2B3-491D-8B44-FE871D68C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7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311" y="0"/>
            <a:ext cx="9148689" cy="2616591"/>
          </a:xfrm>
        </p:spPr>
        <p:txBody>
          <a:bodyPr>
            <a:noAutofit/>
          </a:bodyPr>
          <a:lstStyle/>
          <a:p>
            <a:r>
              <a:rPr lang="ka-GE" sz="4000" dirty="0" smtClean="0"/>
              <a:t/>
            </a:r>
            <a:br>
              <a:rPr lang="ka-GE" sz="4000" dirty="0" smtClean="0"/>
            </a:br>
            <a:r>
              <a:rPr lang="ka-GE" sz="4000" dirty="0" smtClean="0"/>
              <a:t/>
            </a:r>
            <a:br>
              <a:rPr lang="ka-GE" sz="4000" dirty="0" smtClean="0"/>
            </a:br>
            <a:r>
              <a:rPr lang="ka-GE" sz="4000" dirty="0" smtClean="0"/>
              <a:t/>
            </a:r>
            <a:br>
              <a:rPr lang="ka-GE" sz="4000" dirty="0" smtClean="0"/>
            </a:br>
            <a:r>
              <a:rPr lang="ka-GE" sz="4000" dirty="0" smtClean="0"/>
              <a:t/>
            </a:r>
            <a:br>
              <a:rPr lang="ka-GE" sz="4000" dirty="0" smtClean="0"/>
            </a:br>
            <a:r>
              <a:rPr lang="ka-GE" sz="4000" dirty="0" smtClean="0"/>
              <a:t/>
            </a:r>
            <a:br>
              <a:rPr lang="ka-GE" sz="4000" dirty="0" smtClean="0"/>
            </a:br>
            <a:r>
              <a:rPr lang="ka-GE" sz="4000" dirty="0" smtClean="0"/>
              <a:t>გურჯაანის მუნიციპალიტეტის მერის</a:t>
            </a:r>
            <a:br>
              <a:rPr lang="ka-GE" sz="4000" dirty="0" smtClean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59619"/>
            <a:ext cx="9333390" cy="3613212"/>
          </a:xfrm>
        </p:spPr>
        <p:txBody>
          <a:bodyPr>
            <a:noAutofit/>
          </a:bodyPr>
          <a:lstStyle/>
          <a:p>
            <a:endParaRPr lang="ka-GE" sz="4800" dirty="0" smtClean="0"/>
          </a:p>
          <a:p>
            <a:r>
              <a:rPr lang="ka-GE" sz="4800" b="1" dirty="0" smtClean="0"/>
              <a:t>არჩილ ხანდამაშვილის</a:t>
            </a:r>
            <a:br>
              <a:rPr lang="ka-GE" sz="4800" b="1" dirty="0" smtClean="0"/>
            </a:br>
            <a:r>
              <a:rPr lang="ka-GE" sz="4800" dirty="0" smtClean="0"/>
              <a:t/>
            </a:r>
            <a:br>
              <a:rPr lang="ka-GE" sz="4800" dirty="0" smtClean="0"/>
            </a:br>
            <a:r>
              <a:rPr lang="ka-GE" sz="4800" dirty="0" smtClean="0"/>
              <a:t> </a:t>
            </a:r>
            <a:r>
              <a:rPr lang="en-US" sz="4000" dirty="0" smtClean="0"/>
              <a:t>2020</a:t>
            </a:r>
            <a:r>
              <a:rPr lang="ka-GE" sz="4000" dirty="0" smtClean="0"/>
              <a:t> წლის ანგარიში </a:t>
            </a:r>
            <a:br>
              <a:rPr lang="ka-GE" sz="4000" dirty="0" smtClean="0"/>
            </a:br>
            <a:r>
              <a:rPr lang="ka-GE" sz="4000" dirty="0" smtClean="0"/>
              <a:t>მოსახლეობას</a:t>
            </a:r>
            <a:endParaRPr lang="ka-GE" sz="4000" dirty="0"/>
          </a:p>
          <a:p>
            <a:endParaRPr lang="ka-GE" sz="4800" dirty="0" smtClean="0"/>
          </a:p>
          <a:p>
            <a:endParaRPr lang="ka-GE" sz="4800" dirty="0"/>
          </a:p>
          <a:p>
            <a:endParaRPr lang="ka-GE" sz="4800" dirty="0" smtClean="0"/>
          </a:p>
          <a:p>
            <a:endParaRPr lang="ka-GE" sz="4800" dirty="0"/>
          </a:p>
          <a:p>
            <a:endParaRPr lang="ka-GE" sz="4800" dirty="0" smtClean="0"/>
          </a:p>
          <a:p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83" y="34373"/>
            <a:ext cx="1582544" cy="127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2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52200" cy="95471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11</a:t>
            </a:r>
            <a:r>
              <a:rPr lang="ka-GE" sz="3200" dirty="0" smtClean="0"/>
              <a:t> საჯარო სკოლის ნაწილობრივი რეაბილიტაცია: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557" y="1319841"/>
            <a:ext cx="11298808" cy="5393485"/>
          </a:xfrm>
        </p:spPr>
        <p:txBody>
          <a:bodyPr>
            <a:normAutofit lnSpcReduction="10000"/>
          </a:bodyPr>
          <a:lstStyle/>
          <a:p>
            <a:r>
              <a:rPr lang="ka-GE" sz="2400" dirty="0" smtClean="0"/>
              <a:t>ქ. გურჯაანის </a:t>
            </a:r>
            <a:r>
              <a:rPr lang="en-US" sz="2400" dirty="0" smtClean="0"/>
              <a:t>I, II </a:t>
            </a:r>
            <a:r>
              <a:rPr lang="ka-GE" sz="2400" dirty="0" smtClean="0"/>
              <a:t>და </a:t>
            </a:r>
            <a:r>
              <a:rPr lang="en-US" sz="2400" dirty="0" smtClean="0"/>
              <a:t>III </a:t>
            </a:r>
            <a:r>
              <a:rPr lang="ka-GE" sz="2400" dirty="0" smtClean="0"/>
              <a:t>საჯარო სკოლები;</a:t>
            </a:r>
          </a:p>
          <a:p>
            <a:r>
              <a:rPr lang="ka-GE" sz="2400" dirty="0" smtClean="0"/>
              <a:t>ველისციხის საჯარო სკოლა;</a:t>
            </a:r>
          </a:p>
          <a:p>
            <a:r>
              <a:rPr lang="ka-GE" sz="2400" dirty="0" err="1" smtClean="0"/>
              <a:t>ჩალაუბნის</a:t>
            </a:r>
            <a:r>
              <a:rPr lang="ka-GE" sz="2400" dirty="0" smtClean="0"/>
              <a:t> საჯარო სკოლა;</a:t>
            </a:r>
          </a:p>
          <a:p>
            <a:r>
              <a:rPr lang="ka-GE" sz="2400" dirty="0" err="1" smtClean="0"/>
              <a:t>არაშენდის</a:t>
            </a:r>
            <a:r>
              <a:rPr lang="ka-GE" sz="2400" dirty="0" smtClean="0"/>
              <a:t> საჯარო სკოლა;             </a:t>
            </a:r>
          </a:p>
          <a:p>
            <a:r>
              <a:rPr lang="ka-GE" sz="2400" dirty="0" smtClean="0"/>
              <a:t>ვაზისუბნის საჯარო სკოლა;</a:t>
            </a:r>
          </a:p>
          <a:p>
            <a:r>
              <a:rPr lang="ka-GE" sz="2400" dirty="0" err="1" smtClean="0"/>
              <a:t>ჯიმითის</a:t>
            </a:r>
            <a:r>
              <a:rPr lang="ka-GE" sz="2400" dirty="0" smtClean="0"/>
              <a:t> საჯარო სკოლა;</a:t>
            </a:r>
          </a:p>
          <a:p>
            <a:r>
              <a:rPr lang="ka-GE" sz="2400" dirty="0" smtClean="0"/>
              <a:t>ვაჩნაძიანის საჯარო სკოლა;</a:t>
            </a:r>
          </a:p>
          <a:p>
            <a:r>
              <a:rPr lang="ka-GE" sz="2400" dirty="0" smtClean="0"/>
              <a:t>ჭერემის საჯარო სკოლა;</a:t>
            </a:r>
          </a:p>
          <a:p>
            <a:r>
              <a:rPr lang="ka-GE" sz="2400" dirty="0" err="1" smtClean="0"/>
              <a:t>ახაშნის</a:t>
            </a:r>
            <a:r>
              <a:rPr lang="ka-GE" sz="2400" dirty="0" smtClean="0"/>
              <a:t> საჯარო სკოლა;</a:t>
            </a:r>
          </a:p>
          <a:p>
            <a:pPr marL="0" indent="0">
              <a:buNone/>
            </a:pPr>
            <a:endParaRPr lang="ka-GE" dirty="0"/>
          </a:p>
          <a:p>
            <a:pPr>
              <a:buFont typeface="Wingdings" panose="05000000000000000000" pitchFamily="2" charset="2"/>
              <a:buChar char="Ø"/>
            </a:pPr>
            <a:r>
              <a:rPr lang="ka-GE" dirty="0" smtClean="0"/>
              <a:t>ახალი საჯარო სკოლის გახსნა </a:t>
            </a:r>
          </a:p>
          <a:p>
            <a:pPr marL="0" indent="0">
              <a:buNone/>
            </a:pPr>
            <a:r>
              <a:rPr lang="ka-GE" dirty="0" smtClean="0"/>
              <a:t>ზემო კაჭრეთში;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230" y="173969"/>
            <a:ext cx="1032769" cy="858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96" y="1846555"/>
            <a:ext cx="6123003" cy="486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85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4883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 smtClean="0"/>
              <a:t>სოფლის მხარდაჭერის პროგრამა 2020</a:t>
            </a:r>
            <a:br>
              <a:rPr lang="ka-GE" dirty="0" smtClean="0"/>
            </a:br>
            <a:r>
              <a:rPr lang="ka-GE" sz="5400" dirty="0" smtClean="0"/>
              <a:t>48 პროექტი - 520 000 ლარი </a:t>
            </a: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167" y="0"/>
            <a:ext cx="1245833" cy="100287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0" y="1935133"/>
            <a:ext cx="3801533" cy="438576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36" y="1935133"/>
            <a:ext cx="3491397" cy="4385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973" y="1935133"/>
            <a:ext cx="3429023" cy="438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23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899"/>
            <a:ext cx="10515600" cy="1660124"/>
          </a:xfrm>
        </p:spPr>
        <p:txBody>
          <a:bodyPr>
            <a:normAutofit/>
          </a:bodyPr>
          <a:lstStyle/>
          <a:p>
            <a:pPr algn="ctr"/>
            <a:r>
              <a:rPr lang="ka-GE" sz="3600" dirty="0" smtClean="0"/>
              <a:t>მოსახლეობის წყალმომარაგების გასაუმჯობესელად დაგეგმილი მასშტაბური პროექტები: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19921"/>
            <a:ext cx="10515600" cy="4357042"/>
          </a:xfrm>
        </p:spPr>
        <p:txBody>
          <a:bodyPr>
            <a:normAutofit fontScale="92500" lnSpcReduction="20000"/>
          </a:bodyPr>
          <a:lstStyle/>
          <a:p>
            <a:r>
              <a:rPr lang="ka-GE" dirty="0"/>
              <a:t>ქ. გურჯაანში წყლისა და </a:t>
            </a:r>
            <a:r>
              <a:rPr lang="ka-GE" dirty="0" err="1"/>
              <a:t>წყალარინების</a:t>
            </a:r>
            <a:r>
              <a:rPr lang="ka-GE" dirty="0"/>
              <a:t> </a:t>
            </a:r>
            <a:r>
              <a:rPr lang="ka-GE" dirty="0" smtClean="0"/>
              <a:t>ინფრასტრუქტურის რეაბილიტაციის ტენდერი - 4 300 000 ლარი;</a:t>
            </a:r>
          </a:p>
          <a:p>
            <a:pPr marL="0" indent="0">
              <a:buNone/>
            </a:pPr>
            <a:endParaRPr lang="ka-GE" dirty="0" smtClean="0"/>
          </a:p>
          <a:p>
            <a:r>
              <a:rPr lang="ka-GE" dirty="0" smtClean="0"/>
              <a:t>24 საათიანი წყალმომარაგების უზრუნველყოფა სოფლებში:</a:t>
            </a:r>
          </a:p>
          <a:p>
            <a:pPr marL="0" indent="0">
              <a:buNone/>
            </a:pPr>
            <a:endParaRPr lang="ka-GE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ka-GE" sz="2200" dirty="0" smtClean="0"/>
              <a:t> კარდენახი;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ka-GE" sz="2200" dirty="0"/>
              <a:t> </a:t>
            </a:r>
            <a:r>
              <a:rPr lang="ka-GE" sz="2200" dirty="0" smtClean="0"/>
              <a:t>ბაკურციხე;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ka-GE" sz="2200" dirty="0" err="1" smtClean="0"/>
              <a:t>კოლაგი</a:t>
            </a:r>
            <a:r>
              <a:rPr lang="ka-GE" sz="2200" dirty="0" smtClean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ka-GE" sz="2200" dirty="0" smtClean="0"/>
              <a:t>ვეჯინი;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ka-GE" sz="2200" dirty="0" err="1" smtClean="0"/>
              <a:t>ძირკოკი</a:t>
            </a:r>
            <a:r>
              <a:rPr lang="ka-GE" sz="2200" dirty="0" smtClean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ka-GE" sz="2200" dirty="0" err="1" smtClean="0"/>
              <a:t>ჭანდარი</a:t>
            </a:r>
            <a:r>
              <a:rPr lang="ka-GE" sz="2200" dirty="0" smtClean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ka-GE" sz="2200" dirty="0" smtClean="0"/>
              <a:t>სოფელი გურჯაანი;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246" y="1"/>
            <a:ext cx="1069754" cy="861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71" y="3373652"/>
            <a:ext cx="5982075" cy="316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17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 smtClean="0"/>
              <a:t>შუქნიშნების მოწყობა ქალაქ გურჯაანში: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68138"/>
          </a:xfrm>
        </p:spPr>
        <p:txBody>
          <a:bodyPr/>
          <a:lstStyle/>
          <a:p>
            <a:r>
              <a:rPr lang="ka-GE" dirty="0" smtClean="0"/>
              <a:t>წმინდა ნინოს და თავისუფლების ქუჩების </a:t>
            </a:r>
            <a:r>
              <a:rPr lang="ka-GE" dirty="0"/>
              <a:t>კ</a:t>
            </a:r>
            <a:r>
              <a:rPr lang="ka-GE" dirty="0" smtClean="0"/>
              <a:t>ვეთა;</a:t>
            </a:r>
          </a:p>
          <a:p>
            <a:r>
              <a:rPr lang="ka-GE" dirty="0" smtClean="0"/>
              <a:t>კოსტავას და თავისუფლების ქუჩების კვეთა;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41" y="0"/>
            <a:ext cx="917359" cy="738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759" y="2923230"/>
            <a:ext cx="4980977" cy="3538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03" y="2923230"/>
            <a:ext cx="4718038" cy="353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37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723" y="173968"/>
            <a:ext cx="10199077" cy="1246459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 smtClean="0"/>
              <a:t>2020 წლის საგზაო ინფრასტრუქტურული პროექტები - 33 შიდა საუბნო გზა: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723" y="1526960"/>
            <a:ext cx="11053092" cy="5193018"/>
          </a:xfrm>
        </p:spPr>
        <p:txBody>
          <a:bodyPr>
            <a:normAutofit/>
          </a:bodyPr>
          <a:lstStyle/>
          <a:p>
            <a:pPr marL="0" indent="0"/>
            <a:r>
              <a:rPr lang="ka-GE" sz="2400" dirty="0" smtClean="0"/>
              <a:t> ბაკურციხეში ორი შიდა საუბნო გზის რეაბილიტაცია;</a:t>
            </a:r>
          </a:p>
          <a:p>
            <a:pPr marL="0" indent="0"/>
            <a:r>
              <a:rPr lang="ka-GE" sz="2400" dirty="0" smtClean="0"/>
              <a:t> </a:t>
            </a:r>
            <a:r>
              <a:rPr lang="ka-GE" sz="2400" dirty="0" err="1" smtClean="0"/>
              <a:t>ჭანდარში</a:t>
            </a:r>
            <a:r>
              <a:rPr lang="ka-GE" sz="2400" dirty="0" smtClean="0"/>
              <a:t> ორი შიდა საუბნო გზის რეაბილიტაცია;</a:t>
            </a:r>
          </a:p>
          <a:p>
            <a:pPr marL="0" indent="0"/>
            <a:r>
              <a:rPr lang="ka-GE" sz="2400" dirty="0" smtClean="0"/>
              <a:t> ვაზისუბანში სოლომნიშვილების უბნის გზის რეაბილიტაცია</a:t>
            </a:r>
          </a:p>
          <a:p>
            <a:pPr marL="0" indent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593" y="173968"/>
            <a:ext cx="1151406" cy="926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17" y="2956510"/>
            <a:ext cx="4596044" cy="3697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34" y="2956510"/>
            <a:ext cx="4188191" cy="369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2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47059"/>
          </a:xfrm>
        </p:spPr>
        <p:txBody>
          <a:bodyPr>
            <a:normAutofit fontScale="90000"/>
          </a:bodyPr>
          <a:lstStyle/>
          <a:p>
            <a:r>
              <a:rPr lang="ka-GE" dirty="0"/>
              <a:t>2020 წლის საგზაო ინფრასტრუქტურული პროექტები - </a:t>
            </a:r>
            <a:r>
              <a:rPr lang="ka-GE" dirty="0" smtClean="0"/>
              <a:t>33 </a:t>
            </a:r>
            <a:r>
              <a:rPr lang="ka-GE" dirty="0"/>
              <a:t>შიდა საუბნო გზა: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060"/>
            <a:ext cx="10515600" cy="5308847"/>
          </a:xfrm>
        </p:spPr>
        <p:txBody>
          <a:bodyPr/>
          <a:lstStyle/>
          <a:p>
            <a:r>
              <a:rPr lang="ka-GE" dirty="0" err="1" smtClean="0"/>
              <a:t>მუკუზნის</a:t>
            </a:r>
            <a:r>
              <a:rPr lang="ka-GE" dirty="0" smtClean="0"/>
              <a:t> საჯარო სკოლის გზის რეაბილიტაცია;</a:t>
            </a:r>
          </a:p>
          <a:p>
            <a:r>
              <a:rPr lang="ka-GE" dirty="0" err="1" smtClean="0"/>
              <a:t>ნანიანის</a:t>
            </a:r>
            <a:r>
              <a:rPr lang="ka-GE" dirty="0" smtClean="0"/>
              <a:t> საბავშვო ბაღის გზის რეაბილიტაცია; </a:t>
            </a:r>
          </a:p>
          <a:p>
            <a:r>
              <a:rPr lang="ka-GE" dirty="0" smtClean="0"/>
              <a:t>კაჭრეთში ორი შიდა საუბნო გზის რეაბილიტაცია;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934" y="173968"/>
            <a:ext cx="1019065" cy="820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06176"/>
            <a:ext cx="4542778" cy="3749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48" y="3006176"/>
            <a:ext cx="4351350" cy="374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64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dirty="0"/>
              <a:t>2020 წლის საგზაო ინფრასტრუქტურული პროექტები - </a:t>
            </a:r>
            <a:r>
              <a:rPr lang="ka-GE" dirty="0" smtClean="0"/>
              <a:t>33 </a:t>
            </a:r>
            <a:r>
              <a:rPr lang="ka-GE" dirty="0"/>
              <a:t>შიდა საუბნო გზა: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56915"/>
          </a:xfrm>
        </p:spPr>
        <p:txBody>
          <a:bodyPr/>
          <a:lstStyle/>
          <a:p>
            <a:r>
              <a:rPr lang="ka-GE" dirty="0" smtClean="0"/>
              <a:t>სოფელ გურჯაანში 4 შიდა საუბნო გზის რეაბილიტაცია;</a:t>
            </a:r>
          </a:p>
          <a:p>
            <a:r>
              <a:rPr lang="ka-GE" dirty="0" smtClean="0"/>
              <a:t>ზემო კაჭრეთში საჯარო სკოლის გზის რეაბილიტაცია;</a:t>
            </a:r>
          </a:p>
          <a:p>
            <a:r>
              <a:rPr lang="ka-GE" dirty="0" err="1" smtClean="0"/>
              <a:t>ჯიმითის</a:t>
            </a:r>
            <a:r>
              <a:rPr lang="ka-GE" dirty="0" smtClean="0"/>
              <a:t> სკოლის გზის რეაბილიტაცია;</a:t>
            </a:r>
          </a:p>
          <a:p>
            <a:r>
              <a:rPr lang="ka-GE" dirty="0" err="1" smtClean="0"/>
              <a:t>კალაურში</a:t>
            </a:r>
            <a:r>
              <a:rPr lang="ka-GE" dirty="0" smtClean="0"/>
              <a:t> ორი შიდა საუბნო გზის რეაბილიტაცია;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84" y="3874808"/>
            <a:ext cx="3450019" cy="2783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41" y="0"/>
            <a:ext cx="917359" cy="738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87" y="3874805"/>
            <a:ext cx="3637570" cy="2783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942" y="3874806"/>
            <a:ext cx="3095295" cy="27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17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777"/>
            <a:ext cx="10515600" cy="1198485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/>
              <a:t>2020 წლის საგზაო ინფრასტრუქტურული პროექტები - </a:t>
            </a:r>
            <a:r>
              <a:rPr lang="ka-GE" dirty="0" smtClean="0"/>
              <a:t>33 </a:t>
            </a:r>
            <a:r>
              <a:rPr lang="ka-GE" dirty="0"/>
              <a:t>შიდა საუბნო გზა: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38183"/>
            <a:ext cx="10924713" cy="5308846"/>
          </a:xfrm>
        </p:spPr>
        <p:txBody>
          <a:bodyPr/>
          <a:lstStyle/>
          <a:p>
            <a:r>
              <a:rPr lang="ka-GE" dirty="0" smtClean="0"/>
              <a:t>ქალაქ გურჯაანში სამი შიდა საუბნო გზის რეაბილიტაცია;</a:t>
            </a:r>
          </a:p>
          <a:p>
            <a:r>
              <a:rPr lang="ka-GE" dirty="0" smtClean="0"/>
              <a:t>ჩუმლაყის სამი შიდა საუბნო გზის რეაბილიტაცია;</a:t>
            </a:r>
          </a:p>
          <a:p>
            <a:r>
              <a:rPr lang="ka-GE" dirty="0" smtClean="0"/>
              <a:t>ველისციხის ორი შიდა საუბნო გზის რეაბილიტაცია;</a:t>
            </a:r>
          </a:p>
          <a:p>
            <a:r>
              <a:rPr lang="ka-GE" dirty="0" err="1" smtClean="0"/>
              <a:t>ვაჩნაძიანში</a:t>
            </a:r>
            <a:r>
              <a:rPr lang="ka-GE" dirty="0" smtClean="0"/>
              <a:t> „</a:t>
            </a:r>
            <a:r>
              <a:rPr lang="ka-GE" dirty="0" err="1" smtClean="0"/>
              <a:t>მეგრელაანთ</a:t>
            </a:r>
            <a:r>
              <a:rPr lang="ka-GE" dirty="0" smtClean="0"/>
              <a:t>“ უბნის გზის რეაბილიტაცია;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78" y="3424059"/>
            <a:ext cx="4478784" cy="3322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32" y="3424059"/>
            <a:ext cx="4495060" cy="3333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41" y="0"/>
            <a:ext cx="917359" cy="73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11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518081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/>
              <a:t>2020 წლის საგზაო ინფრასტრუქტურული პროექტები - </a:t>
            </a:r>
            <a:r>
              <a:rPr lang="ka-GE" dirty="0" smtClean="0"/>
              <a:t>33 </a:t>
            </a:r>
            <a:r>
              <a:rPr lang="ka-GE" dirty="0"/>
              <a:t>შიდა საუბნო გზა: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5938"/>
            <a:ext cx="10933590" cy="5157926"/>
          </a:xfrm>
        </p:spPr>
        <p:txBody>
          <a:bodyPr/>
          <a:lstStyle/>
          <a:p>
            <a:r>
              <a:rPr lang="ka-GE" dirty="0" smtClean="0"/>
              <a:t>ვეჯინში „</a:t>
            </a:r>
            <a:r>
              <a:rPr lang="ka-GE" dirty="0" err="1" smtClean="0"/>
              <a:t>თეფშიაურების</a:t>
            </a:r>
            <a:r>
              <a:rPr lang="ka-GE" dirty="0" smtClean="0"/>
              <a:t>“ უბნის გზის რეაბილიტაცია;</a:t>
            </a:r>
          </a:p>
          <a:p>
            <a:r>
              <a:rPr lang="ka-GE" dirty="0" smtClean="0"/>
              <a:t>კარდენახში 4 შიდა საუბნო გზის რეაბილიტაცია;</a:t>
            </a:r>
          </a:p>
          <a:p>
            <a:r>
              <a:rPr lang="ka-GE" dirty="0" smtClean="0"/>
              <a:t>მელაანის შიდა საუბნო გზის რეაბილიტაცია;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48" y="2994660"/>
            <a:ext cx="4571704" cy="3246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91" y="2996978"/>
            <a:ext cx="4708568" cy="3243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41" y="0"/>
            <a:ext cx="917359" cy="73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a-GE" sz="3200" dirty="0" smtClean="0"/>
              <a:t>ქალაქ გურჯაანში საერთო საცხოვრებელი კორპუსების ეზოების მოასფალტება (პირველი ეტაპი)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484" y="0"/>
            <a:ext cx="980516" cy="75460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68" y="1690688"/>
            <a:ext cx="3428888" cy="48344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40" y="1690688"/>
            <a:ext cx="3993584" cy="483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974" y="1690689"/>
            <a:ext cx="3009715" cy="48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33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079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 smtClean="0"/>
              <a:t>გურჯაანის მუნიციპალიტეტის </a:t>
            </a:r>
            <a:r>
              <a:rPr lang="en-US" b="1" dirty="0" smtClean="0"/>
              <a:t>2020</a:t>
            </a:r>
            <a:r>
              <a:rPr lang="en-US" dirty="0" smtClean="0"/>
              <a:t> </a:t>
            </a:r>
            <a:r>
              <a:rPr lang="ka-GE" dirty="0" smtClean="0"/>
              <a:t>წლის ბიუჯეტი შეადგენს </a:t>
            </a:r>
            <a:r>
              <a:rPr lang="ka-GE" b="1" dirty="0">
                <a:latin typeface="+mn-lt"/>
                <a:cs typeface="Calibri Light" panose="020F0302020204030204" pitchFamily="34" charset="0"/>
              </a:rPr>
              <a:t>3</a:t>
            </a:r>
            <a:r>
              <a:rPr lang="ka-GE" b="1" dirty="0" smtClean="0">
                <a:latin typeface="+mn-lt"/>
                <a:cs typeface="Calibri Light" panose="020F0302020204030204" pitchFamily="34" charset="0"/>
              </a:rPr>
              <a:t>0 112 500 </a:t>
            </a:r>
            <a:r>
              <a:rPr lang="ka-GE" dirty="0" smtClean="0">
                <a:latin typeface="+mn-lt"/>
              </a:rPr>
              <a:t>ლარს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9047"/>
            <a:ext cx="10515600" cy="48416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ka-GE" dirty="0" smtClean="0"/>
          </a:p>
          <a:p>
            <a:r>
              <a:rPr lang="ka-GE" sz="2400" dirty="0" smtClean="0"/>
              <a:t>ინფრასტრუქტურის მშენებლობის, რეაბილიტაციისა და ექსპლუატაციისთვის განსაზღვრულია - </a:t>
            </a:r>
            <a:r>
              <a:rPr lang="ka-GE" sz="2400" b="1" dirty="0"/>
              <a:t>1</a:t>
            </a:r>
            <a:r>
              <a:rPr lang="ka-GE" sz="2400" b="1" dirty="0" smtClean="0"/>
              <a:t>6 933 300 </a:t>
            </a:r>
            <a:r>
              <a:rPr lang="ka-GE" sz="2400" dirty="0" smtClean="0"/>
              <a:t>ლარი;</a:t>
            </a:r>
          </a:p>
          <a:p>
            <a:pPr marL="0" indent="0">
              <a:buNone/>
            </a:pPr>
            <a:endParaRPr lang="ka-GE" sz="2400" dirty="0" smtClean="0"/>
          </a:p>
          <a:p>
            <a:r>
              <a:rPr lang="ka-GE" sz="2400" dirty="0" smtClean="0"/>
              <a:t>დასუფთავება, გარემოს დაცვისთვის - </a:t>
            </a:r>
            <a:r>
              <a:rPr lang="ka-GE" sz="2400" b="1" dirty="0" smtClean="0"/>
              <a:t>1 200 000 </a:t>
            </a:r>
            <a:r>
              <a:rPr lang="ka-GE" sz="2400" dirty="0" smtClean="0"/>
              <a:t>ლარი;</a:t>
            </a:r>
          </a:p>
          <a:p>
            <a:pPr marL="0" indent="0">
              <a:buNone/>
            </a:pPr>
            <a:endParaRPr lang="ka-GE" sz="2400" dirty="0" smtClean="0"/>
          </a:p>
          <a:p>
            <a:r>
              <a:rPr lang="ka-GE" sz="2400" dirty="0" smtClean="0"/>
              <a:t>კულტურის, განათლების, ახალგაზრდობის ხელშეწყობისა და სპორტის მხარდაჭერისთვის</a:t>
            </a:r>
            <a:r>
              <a:rPr lang="en-US" sz="2400" dirty="0" smtClean="0"/>
              <a:t> </a:t>
            </a:r>
            <a:r>
              <a:rPr lang="ka-GE" sz="2400" dirty="0" smtClean="0"/>
              <a:t> - </a:t>
            </a:r>
            <a:r>
              <a:rPr lang="ka-GE" sz="2400" b="1" dirty="0" smtClean="0"/>
              <a:t>6 681 200 ლარი</a:t>
            </a:r>
            <a:r>
              <a:rPr lang="ka-GE" sz="2400" dirty="0" smtClean="0"/>
              <a:t>, </a:t>
            </a:r>
          </a:p>
          <a:p>
            <a:pPr marL="0" indent="0">
              <a:buNone/>
            </a:pPr>
            <a:r>
              <a:rPr lang="ka-GE" sz="2400" dirty="0" smtClean="0"/>
              <a:t>   </a:t>
            </a:r>
            <a:r>
              <a:rPr lang="en-US" sz="2400" dirty="0" smtClean="0"/>
              <a:t>(</a:t>
            </a:r>
            <a:r>
              <a:rPr lang="ka-GE" sz="2400" dirty="0" smtClean="0"/>
              <a:t>აქედან </a:t>
            </a:r>
            <a:r>
              <a:rPr lang="ka-GE" sz="2400" smtClean="0"/>
              <a:t>ა(ა)იპების სუბსიდირება </a:t>
            </a:r>
            <a:r>
              <a:rPr lang="ka-GE" sz="2400" dirty="0" smtClean="0"/>
              <a:t>- </a:t>
            </a:r>
            <a:r>
              <a:rPr lang="ka-GE" sz="2400" b="1" dirty="0"/>
              <a:t>4</a:t>
            </a:r>
            <a:r>
              <a:rPr lang="ka-GE" sz="2400" b="1" dirty="0" smtClean="0"/>
              <a:t> 787 000 </a:t>
            </a:r>
            <a:r>
              <a:rPr lang="ka-GE" sz="2400" dirty="0" smtClean="0"/>
              <a:t>ლარი);</a:t>
            </a:r>
          </a:p>
          <a:p>
            <a:endParaRPr lang="ka-GE" sz="2400" dirty="0" smtClean="0"/>
          </a:p>
          <a:p>
            <a:r>
              <a:rPr lang="ka-GE" sz="2400" dirty="0" smtClean="0"/>
              <a:t>მოსახლეობის ჯანმრთელობის დაცვისა და სოციალური უზრუნველყოფისთვის - </a:t>
            </a:r>
            <a:r>
              <a:rPr lang="ka-GE" sz="2400" b="1" dirty="0" smtClean="0"/>
              <a:t>1 666 200 </a:t>
            </a:r>
            <a:r>
              <a:rPr lang="ka-GE" sz="2400" dirty="0" smtClean="0"/>
              <a:t>ლარი;</a:t>
            </a:r>
          </a:p>
          <a:p>
            <a:endParaRPr lang="ka-GE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997" y="188673"/>
            <a:ext cx="1450003" cy="1273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a-GE" dirty="0" smtClean="0"/>
              <a:t>17 ახალი ჭაბურღილისა და წყალმომარაგების ქსელის მოწყობა: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r>
              <a:rPr lang="ka-GE" sz="2800" dirty="0" smtClean="0"/>
              <a:t>ბაკურციხე (ორი);</a:t>
            </a:r>
          </a:p>
          <a:p>
            <a:pPr lvl="1"/>
            <a:r>
              <a:rPr lang="ka-GE" sz="2800" dirty="0" err="1" smtClean="0"/>
              <a:t>ზეგაანი</a:t>
            </a:r>
            <a:r>
              <a:rPr lang="ka-GE" sz="2800" dirty="0" smtClean="0"/>
              <a:t>;</a:t>
            </a:r>
          </a:p>
          <a:p>
            <a:pPr lvl="1"/>
            <a:r>
              <a:rPr lang="ka-GE" sz="2800" dirty="0" smtClean="0"/>
              <a:t>კარდენახი;</a:t>
            </a:r>
          </a:p>
          <a:p>
            <a:pPr lvl="1"/>
            <a:r>
              <a:rPr lang="ka-GE" sz="2800" dirty="0" smtClean="0"/>
              <a:t>ჩალაუბანი;</a:t>
            </a:r>
          </a:p>
          <a:p>
            <a:pPr lvl="1"/>
            <a:r>
              <a:rPr lang="ka-GE" sz="2800" dirty="0" err="1" smtClean="0"/>
              <a:t>ქოდალო</a:t>
            </a:r>
            <a:r>
              <a:rPr lang="ka-GE" sz="2800" dirty="0" smtClean="0"/>
              <a:t>;</a:t>
            </a:r>
          </a:p>
          <a:p>
            <a:pPr lvl="1"/>
            <a:r>
              <a:rPr lang="ka-GE" sz="2800" dirty="0" smtClean="0"/>
              <a:t>მელაანი;</a:t>
            </a:r>
          </a:p>
          <a:p>
            <a:pPr lvl="1"/>
            <a:r>
              <a:rPr lang="ka-GE" sz="2800" dirty="0" smtClean="0"/>
              <a:t>ზემო კაჭრეთი;</a:t>
            </a:r>
          </a:p>
          <a:p>
            <a:pPr lvl="1"/>
            <a:r>
              <a:rPr lang="ka-GE" sz="2800" dirty="0"/>
              <a:t>ახაშენი;</a:t>
            </a:r>
          </a:p>
          <a:p>
            <a:pPr lvl="1"/>
            <a:endParaRPr lang="ka-GE" sz="2800" dirty="0" smtClean="0"/>
          </a:p>
          <a:p>
            <a:endParaRPr lang="ka-GE" sz="2000" dirty="0" smtClean="0"/>
          </a:p>
          <a:p>
            <a:endParaRPr lang="ka-GE" sz="20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r>
              <a:rPr lang="ka-GE" sz="2800" dirty="0" err="1" smtClean="0"/>
              <a:t>შაშიანი</a:t>
            </a:r>
            <a:r>
              <a:rPr lang="ka-GE" sz="2800" dirty="0"/>
              <a:t>;</a:t>
            </a:r>
          </a:p>
          <a:p>
            <a:pPr lvl="1"/>
            <a:r>
              <a:rPr lang="ka-GE" sz="2800" dirty="0"/>
              <a:t>ველისციხე;</a:t>
            </a:r>
          </a:p>
          <a:p>
            <a:pPr lvl="1"/>
            <a:r>
              <a:rPr lang="ka-GE" sz="2800" dirty="0" err="1"/>
              <a:t>კოლაგი</a:t>
            </a:r>
            <a:r>
              <a:rPr lang="ka-GE" sz="2800" dirty="0"/>
              <a:t>;</a:t>
            </a:r>
          </a:p>
          <a:p>
            <a:pPr lvl="1"/>
            <a:r>
              <a:rPr lang="ka-GE" sz="2800" dirty="0" err="1"/>
              <a:t>ჭანდარი</a:t>
            </a:r>
            <a:r>
              <a:rPr lang="ka-GE" sz="2800" dirty="0"/>
              <a:t>;</a:t>
            </a:r>
          </a:p>
          <a:p>
            <a:pPr lvl="1"/>
            <a:r>
              <a:rPr lang="ka-GE" sz="2800" dirty="0" err="1"/>
              <a:t>დარჩეთი</a:t>
            </a:r>
            <a:r>
              <a:rPr lang="ka-GE" sz="2800" dirty="0"/>
              <a:t>;</a:t>
            </a:r>
          </a:p>
          <a:p>
            <a:pPr lvl="1"/>
            <a:r>
              <a:rPr lang="ka-GE" sz="2800" dirty="0"/>
              <a:t>ვაზისუბანი;</a:t>
            </a:r>
            <a:endParaRPr lang="en-US" sz="2800" dirty="0"/>
          </a:p>
          <a:p>
            <a:pPr lvl="1"/>
            <a:r>
              <a:rPr lang="ka-GE" sz="2800" dirty="0"/>
              <a:t>კაჭრეთი;</a:t>
            </a:r>
          </a:p>
          <a:p>
            <a:pPr lvl="1"/>
            <a:r>
              <a:rPr lang="ka-GE" sz="2800" dirty="0"/>
              <a:t>ვეჯინი;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916" y="0"/>
            <a:ext cx="1165084" cy="8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7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a-GE" sz="3600" dirty="0" smtClean="0"/>
              <a:t>სოფლების წყალმომარაგების გაუმჯობესებისთვის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2860"/>
            <a:ext cx="4204447" cy="4351338"/>
          </a:xfrm>
        </p:spPr>
      </p:pic>
      <p:sp>
        <p:nvSpPr>
          <p:cNvPr id="5" name="Rectangle 4"/>
          <p:cNvSpPr/>
          <p:nvPr/>
        </p:nvSpPr>
        <p:spPr>
          <a:xfrm>
            <a:off x="5768788" y="1690688"/>
            <a:ext cx="5486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ka-GE" sz="3400" dirty="0"/>
              <a:t>71 უბანში შეიცვალა წყალგაყვანილობის </a:t>
            </a:r>
            <a:r>
              <a:rPr lang="ka-GE" sz="3400" dirty="0" smtClean="0"/>
              <a:t>სისტემა</a:t>
            </a:r>
            <a:endParaRPr lang="en-US" sz="3400" dirty="0" smtClean="0"/>
          </a:p>
          <a:p>
            <a:endParaRPr lang="en-US" sz="3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ka-GE" sz="3400" dirty="0" smtClean="0"/>
              <a:t>დაიდგა </a:t>
            </a:r>
            <a:r>
              <a:rPr lang="ka-GE" sz="3400" dirty="0"/>
              <a:t>9 ახალი რეზერვუარი </a:t>
            </a:r>
            <a:endParaRPr lang="en-US" sz="3400" dirty="0" smtClean="0"/>
          </a:p>
          <a:p>
            <a:endParaRPr lang="en-US" sz="3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ka-GE" sz="3400" dirty="0" smtClean="0"/>
              <a:t>რეაბილიტირდა </a:t>
            </a:r>
            <a:r>
              <a:rPr lang="ka-GE" sz="3400" dirty="0"/>
              <a:t>4 წყლის სათავე ნაგებობა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132779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400"/>
          </a:xfrm>
        </p:spPr>
        <p:txBody>
          <a:bodyPr/>
          <a:lstStyle/>
          <a:p>
            <a:pPr algn="ctr"/>
            <a:r>
              <a:rPr lang="ka-GE" dirty="0" smtClean="0"/>
              <a:t>6 მინი სპორტული მოედნის მოწყობა: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199" y="843380"/>
            <a:ext cx="11353801" cy="5814872"/>
          </a:xfrm>
        </p:spPr>
        <p:txBody>
          <a:bodyPr>
            <a:normAutofit fontScale="92500" lnSpcReduction="10000"/>
          </a:bodyPr>
          <a:lstStyle/>
          <a:p>
            <a:r>
              <a:rPr lang="ka-GE" dirty="0" smtClean="0"/>
              <a:t>ველისციხე;</a:t>
            </a:r>
          </a:p>
          <a:p>
            <a:r>
              <a:rPr lang="ka-GE" dirty="0" smtClean="0"/>
              <a:t>კარდენახი;</a:t>
            </a:r>
          </a:p>
          <a:p>
            <a:r>
              <a:rPr lang="ka-GE" dirty="0" smtClean="0"/>
              <a:t>ქალაქი გურჯაანი (ორი);</a:t>
            </a:r>
          </a:p>
          <a:p>
            <a:r>
              <a:rPr lang="ka-GE" dirty="0" smtClean="0"/>
              <a:t>ვეჯინი;</a:t>
            </a:r>
          </a:p>
          <a:p>
            <a:r>
              <a:rPr lang="ka-GE" dirty="0" err="1" smtClean="0"/>
              <a:t>ვაჩნაძიანი</a:t>
            </a:r>
            <a:r>
              <a:rPr lang="ka-GE" dirty="0" smtClean="0"/>
              <a:t>;</a:t>
            </a:r>
          </a:p>
          <a:p>
            <a:pPr marL="0" indent="0">
              <a:buNone/>
            </a:pPr>
            <a:endParaRPr lang="ka-GE" dirty="0"/>
          </a:p>
          <a:p>
            <a:pPr marL="0" indent="0">
              <a:buNone/>
            </a:pPr>
            <a:endParaRPr lang="ka-GE" dirty="0" smtClean="0"/>
          </a:p>
          <a:p>
            <a:pPr marL="0" indent="0">
              <a:buNone/>
            </a:pPr>
            <a:endParaRPr lang="ka-GE" dirty="0"/>
          </a:p>
          <a:p>
            <a:pPr marL="0" indent="0">
              <a:buNone/>
            </a:pPr>
            <a:endParaRPr lang="ka-GE" dirty="0" smtClean="0"/>
          </a:p>
          <a:p>
            <a:pPr marL="0" indent="0">
              <a:buNone/>
            </a:pPr>
            <a:endParaRPr lang="ka-GE" dirty="0" smtClean="0"/>
          </a:p>
          <a:p>
            <a:pPr marL="0" indent="0">
              <a:buNone/>
            </a:pPr>
            <a:endParaRPr lang="ka-GE" dirty="0"/>
          </a:p>
          <a:p>
            <a:pPr marL="0" indent="0">
              <a:buNone/>
            </a:pPr>
            <a:endParaRPr lang="ka-GE" dirty="0" smtClean="0"/>
          </a:p>
          <a:p>
            <a:pPr marL="0" indent="0">
              <a:buNone/>
            </a:pPr>
            <a:r>
              <a:rPr lang="ka-GE" b="1" dirty="0" smtClean="0"/>
              <a:t>ახალი სპორტული დარბაზის მშენებლობა სოფელ კარდენახში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22" y="3497802"/>
            <a:ext cx="3852909" cy="25621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032" y="914401"/>
            <a:ext cx="3675354" cy="2583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41" y="0"/>
            <a:ext cx="917359" cy="73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53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30818"/>
            <a:ext cx="10515600" cy="1624612"/>
          </a:xfrm>
        </p:spPr>
        <p:txBody>
          <a:bodyPr>
            <a:normAutofit/>
          </a:bodyPr>
          <a:lstStyle/>
          <a:p>
            <a:pPr algn="ctr"/>
            <a:r>
              <a:rPr lang="ka-GE" dirty="0" smtClean="0"/>
              <a:t>გარე განათების მოწყობა სოფლებში: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04" y="1659523"/>
            <a:ext cx="4862004" cy="45529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41" y="0"/>
            <a:ext cx="917359" cy="738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43" y="1659523"/>
            <a:ext cx="4651898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12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a-GE" sz="3600" dirty="0" smtClean="0"/>
              <a:t>სოფლების წყალმომარაგების გაუმჯობესებისთვის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2860"/>
            <a:ext cx="4204447" cy="4351338"/>
          </a:xfrm>
        </p:spPr>
      </p:pic>
      <p:sp>
        <p:nvSpPr>
          <p:cNvPr id="5" name="Rectangle 4"/>
          <p:cNvSpPr/>
          <p:nvPr/>
        </p:nvSpPr>
        <p:spPr>
          <a:xfrm>
            <a:off x="5768788" y="1690688"/>
            <a:ext cx="5486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ka-GE" sz="3400" dirty="0"/>
              <a:t>71 უბანში შეიცვალა წყალგაყვანილობის </a:t>
            </a:r>
            <a:r>
              <a:rPr lang="ka-GE" sz="3400" dirty="0" smtClean="0"/>
              <a:t>სისტემა</a:t>
            </a:r>
            <a:endParaRPr lang="en-US" sz="3400" dirty="0" smtClean="0"/>
          </a:p>
          <a:p>
            <a:endParaRPr lang="en-US" sz="3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ka-GE" sz="3400" dirty="0" smtClean="0"/>
              <a:t>დაიდგა </a:t>
            </a:r>
            <a:r>
              <a:rPr lang="ka-GE" sz="3400" dirty="0"/>
              <a:t>9 ახალი რეზერვუარი </a:t>
            </a:r>
            <a:endParaRPr lang="en-US" sz="3400" dirty="0" smtClean="0"/>
          </a:p>
          <a:p>
            <a:endParaRPr lang="en-US" sz="3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ka-GE" sz="3400" dirty="0" smtClean="0"/>
              <a:t>რეაბილიტირდა </a:t>
            </a:r>
            <a:r>
              <a:rPr lang="ka-GE" sz="3400" dirty="0"/>
              <a:t>4 წყლის სათავე ნაგებობა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703344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8257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COVID – 19 </a:t>
            </a:r>
            <a:r>
              <a:rPr lang="ka-GE" sz="3200" dirty="0" smtClean="0"/>
              <a:t>ის გავრცელების პრევენციის მიზნით განხორციელებული სადეზინფექციო სამუშაოები: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2369"/>
            <a:ext cx="10515600" cy="4534594"/>
          </a:xfrm>
        </p:spPr>
        <p:txBody>
          <a:bodyPr/>
          <a:lstStyle/>
          <a:p>
            <a:r>
              <a:rPr lang="ka-GE" dirty="0" smtClean="0"/>
              <a:t>საჯარო სკოლები;</a:t>
            </a:r>
          </a:p>
          <a:p>
            <a:r>
              <a:rPr lang="ka-GE" dirty="0" smtClean="0"/>
              <a:t>საბავშვო ბაღები;</a:t>
            </a:r>
          </a:p>
          <a:p>
            <a:r>
              <a:rPr lang="ka-GE" dirty="0" smtClean="0"/>
              <a:t>საერთო საცხოვრებლების კორპუსები;</a:t>
            </a:r>
          </a:p>
          <a:p>
            <a:r>
              <a:rPr lang="ka-GE" dirty="0" smtClean="0"/>
              <a:t>ადმინისტრაციული შენობები;</a:t>
            </a:r>
          </a:p>
          <a:p>
            <a:r>
              <a:rPr lang="ka-GE" dirty="0" smtClean="0"/>
              <a:t>აგრარული ბაზრის ტერიტორია;</a:t>
            </a:r>
          </a:p>
          <a:p>
            <a:r>
              <a:rPr lang="ka-GE" dirty="0" smtClean="0"/>
              <a:t>თავშეყრის ადგილები;</a:t>
            </a:r>
          </a:p>
          <a:p>
            <a:r>
              <a:rPr lang="ka-GE" dirty="0" smtClean="0"/>
              <a:t>სამარშუტო ტაქსები;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58" y="1774586"/>
            <a:ext cx="3978489" cy="4270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41" y="0"/>
            <a:ext cx="917359" cy="73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02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900"/>
            <a:ext cx="10515600" cy="1455938"/>
          </a:xfrm>
        </p:spPr>
        <p:txBody>
          <a:bodyPr>
            <a:normAutofit fontScale="90000"/>
          </a:bodyPr>
          <a:lstStyle/>
          <a:p>
            <a:pPr algn="ctr"/>
            <a:r>
              <a:rPr lang="ka-GE" sz="3600" dirty="0" smtClean="0"/>
              <a:t/>
            </a:r>
            <a:br>
              <a:rPr lang="ka-GE" sz="3600" dirty="0" smtClean="0"/>
            </a:br>
            <a:r>
              <a:rPr lang="ka-GE" sz="3600" dirty="0" smtClean="0"/>
              <a:t>ქვეყანაში </a:t>
            </a:r>
            <a:r>
              <a:rPr lang="ka-GE" sz="3600" dirty="0"/>
              <a:t>მოქმედი საგანგებო მდგომარეობის პერიოდში განხორციელებული </a:t>
            </a:r>
            <a:r>
              <a:rPr lang="ka-GE" sz="3600" dirty="0" smtClean="0"/>
              <a:t>სასურსათო დახმარება</a:t>
            </a:r>
            <a:r>
              <a:rPr lang="ka-GE" sz="3600" dirty="0"/>
              <a:t>:</a:t>
            </a:r>
            <a:r>
              <a:rPr lang="ka-GE" dirty="0"/>
              <a:t/>
            </a:r>
            <a:br>
              <a:rPr lang="ka-GE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535838"/>
            <a:ext cx="10515600" cy="5122414"/>
          </a:xfrm>
        </p:spPr>
        <p:txBody>
          <a:bodyPr>
            <a:normAutofit/>
          </a:bodyPr>
          <a:lstStyle/>
          <a:p>
            <a:r>
              <a:rPr lang="ka-GE" sz="2400" dirty="0" smtClean="0"/>
              <a:t>2000-ზე მეტ სოციალურად დაუცველ, უკიდურესად გაჭირვებულ ოჯახს სასურსათო კალათი გადაეცა;</a:t>
            </a:r>
          </a:p>
          <a:p>
            <a:r>
              <a:rPr lang="ka-GE" sz="2400" dirty="0" smtClean="0"/>
              <a:t>საბავშვო ბაღის 2252  აღსაზრდელს ორ ეტაპად გადაეცა </a:t>
            </a:r>
            <a:r>
              <a:rPr lang="ka-GE" sz="2400" dirty="0" err="1" smtClean="0"/>
              <a:t>სასურსათე</a:t>
            </a:r>
            <a:r>
              <a:rPr lang="ka-GE" sz="2400" dirty="0" smtClean="0"/>
              <a:t> კალათები;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478" y="3497802"/>
            <a:ext cx="3746376" cy="3160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45" y="3497802"/>
            <a:ext cx="3454245" cy="3160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35" y="3497802"/>
            <a:ext cx="3457945" cy="3160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41" y="0"/>
            <a:ext cx="917359" cy="73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92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533"/>
            <a:ext cx="10515600" cy="1180729"/>
          </a:xfrm>
        </p:spPr>
        <p:txBody>
          <a:bodyPr>
            <a:normAutofit/>
          </a:bodyPr>
          <a:lstStyle/>
          <a:p>
            <a:pPr algn="ctr"/>
            <a:r>
              <a:rPr lang="ka-GE" sz="3200" dirty="0" smtClean="0"/>
              <a:t>ქვეყანაში მოქმედი საგანგებო მდგომარეობის განმავლობაში მოხალისეობრივი ჯგუფი შეიქმნა.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7262"/>
            <a:ext cx="11111144" cy="5450889"/>
          </a:xfrm>
        </p:spPr>
        <p:txBody>
          <a:bodyPr>
            <a:normAutofit/>
          </a:bodyPr>
          <a:lstStyle/>
          <a:p>
            <a:r>
              <a:rPr lang="ka-GE" sz="2400" dirty="0" smtClean="0"/>
              <a:t>ახალგაზრდა მოხალისეების ინიციატივით, ვირუსის გავრცელების პრევენციის მიზნით, გურჯაანის მუნიციპალიტეტის ტერიტორიაზე საინფორმაციო კამპანია განხორციელდა;</a:t>
            </a:r>
          </a:p>
          <a:p>
            <a:r>
              <a:rPr lang="ka-GE" sz="2400" dirty="0" smtClean="0"/>
              <a:t>მოხალისე ჯგუფები მარტოხელა </a:t>
            </a:r>
            <a:r>
              <a:rPr lang="ka-GE" sz="2400" dirty="0"/>
              <a:t>მოქალაქეებს  საჭირო მედიკამენტების  და საკვები პროდუქტის სახლში მიტანით </a:t>
            </a:r>
            <a:r>
              <a:rPr lang="ka-GE" sz="2400" dirty="0" smtClean="0"/>
              <a:t>ემსახურებოდა;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29" y="3322097"/>
            <a:ext cx="4962619" cy="3535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41" y="3322097"/>
            <a:ext cx="4740257" cy="3537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54" y="-4462"/>
            <a:ext cx="1201445" cy="96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4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276643" cy="1518082"/>
          </a:xfrm>
        </p:spPr>
        <p:txBody>
          <a:bodyPr>
            <a:noAutofit/>
          </a:bodyPr>
          <a:lstStyle/>
          <a:p>
            <a:pPr algn="ctr"/>
            <a:r>
              <a:rPr lang="ka-GE" sz="3600" dirty="0" smtClean="0"/>
              <a:t>გურჯაანის მუნიციპალიტეტის მერიის სოციალური პაკეტი </a:t>
            </a:r>
            <a:r>
              <a:rPr lang="en-US" sz="3600" dirty="0" smtClean="0">
                <a:latin typeface="Sylfaen" panose="010A0502050306030303" pitchFamily="18" charset="0"/>
              </a:rPr>
              <a:t>20</a:t>
            </a:r>
            <a:r>
              <a:rPr lang="ka-GE" sz="3600" dirty="0" smtClean="0">
                <a:latin typeface="Sylfaen" panose="010A0502050306030303" pitchFamily="18" charset="0"/>
              </a:rPr>
              <a:t>20</a:t>
            </a:r>
            <a:r>
              <a:rPr lang="ka-GE" sz="3600" dirty="0" smtClean="0"/>
              <a:t> წელს განისაზღვრა      </a:t>
            </a:r>
            <a:r>
              <a:rPr lang="ka-GE" sz="3600" b="1" dirty="0" smtClean="0"/>
              <a:t>1 666 200 </a:t>
            </a:r>
            <a:r>
              <a:rPr lang="ka-GE" sz="3600" dirty="0" smtClean="0"/>
              <a:t>ლარით. ათი თვის მონაცემებით: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0124"/>
            <a:ext cx="10515600" cy="4998127"/>
          </a:xfrm>
        </p:spPr>
        <p:txBody>
          <a:bodyPr>
            <a:normAutofit fontScale="85000" lnSpcReduction="20000"/>
          </a:bodyPr>
          <a:lstStyle/>
          <a:p>
            <a:r>
              <a:rPr lang="ka-GE" sz="3100" b="1" dirty="0" smtClean="0"/>
              <a:t>356</a:t>
            </a:r>
            <a:r>
              <a:rPr lang="ka-GE" sz="3100" dirty="0" smtClean="0"/>
              <a:t>-მა ბენეფიციარმა ისარგებლა ერთჯერადი დახმარებით, ჯამში - </a:t>
            </a:r>
            <a:r>
              <a:rPr lang="ka-GE" sz="3100" b="1" dirty="0" smtClean="0"/>
              <a:t>17 800 </a:t>
            </a:r>
            <a:r>
              <a:rPr lang="ka-GE" sz="3100" dirty="0" smtClean="0"/>
              <a:t>ლარი;</a:t>
            </a:r>
          </a:p>
          <a:p>
            <a:endParaRPr lang="ka-GE" sz="3100" dirty="0" smtClean="0"/>
          </a:p>
          <a:p>
            <a:r>
              <a:rPr lang="ka-GE" sz="3100" b="1" dirty="0" smtClean="0"/>
              <a:t>429</a:t>
            </a:r>
            <a:r>
              <a:rPr lang="ka-GE" sz="3100" dirty="0" smtClean="0"/>
              <a:t> ოჯახს გადაეცა ახალშობილის დახმარება, ჯამში - </a:t>
            </a:r>
            <a:r>
              <a:rPr lang="ka-GE" sz="3100" b="1" dirty="0" smtClean="0"/>
              <a:t>128 700 </a:t>
            </a:r>
            <a:r>
              <a:rPr lang="ka-GE" sz="3100" dirty="0" smtClean="0"/>
              <a:t>ლარი;</a:t>
            </a:r>
          </a:p>
          <a:p>
            <a:endParaRPr lang="ka-GE" sz="3100" dirty="0" smtClean="0"/>
          </a:p>
          <a:p>
            <a:r>
              <a:rPr lang="ka-GE" sz="3100" b="1" dirty="0" smtClean="0"/>
              <a:t>167</a:t>
            </a:r>
            <a:r>
              <a:rPr lang="ka-GE" sz="3100" dirty="0" smtClean="0"/>
              <a:t> მრავალშვილიანი ოჯახი იღებს მერიის ყოველთვიურ დახმარებას, ჯამში -</a:t>
            </a:r>
            <a:r>
              <a:rPr lang="ka-GE" sz="3100" b="1" dirty="0" smtClean="0"/>
              <a:t>186 100</a:t>
            </a:r>
            <a:r>
              <a:rPr lang="en-US" sz="3100" b="1" dirty="0" smtClean="0"/>
              <a:t> </a:t>
            </a:r>
            <a:r>
              <a:rPr lang="ka-GE" sz="3100" dirty="0" smtClean="0"/>
              <a:t>ლარი;</a:t>
            </a:r>
          </a:p>
          <a:p>
            <a:endParaRPr lang="ka-GE" sz="3100" dirty="0" smtClean="0"/>
          </a:p>
          <a:p>
            <a:r>
              <a:rPr lang="ka-GE" sz="3100" b="1" dirty="0" smtClean="0"/>
              <a:t>1823</a:t>
            </a:r>
            <a:r>
              <a:rPr lang="en-US" sz="3100" dirty="0" smtClean="0"/>
              <a:t> </a:t>
            </a:r>
            <a:r>
              <a:rPr lang="ka-GE" sz="3100" dirty="0" smtClean="0"/>
              <a:t>ბენეფიციარს გაეწია სამედიცინო მომსახურების და მედიკამენტების შეძენის თანადაფინანსება, ჯამში - </a:t>
            </a:r>
            <a:r>
              <a:rPr lang="ka-GE" sz="3100" b="1" dirty="0" smtClean="0"/>
              <a:t>575 698 </a:t>
            </a:r>
            <a:r>
              <a:rPr lang="ka-GE" sz="3100" dirty="0" smtClean="0"/>
              <a:t>ლარი;</a:t>
            </a:r>
          </a:p>
          <a:p>
            <a:endParaRPr lang="ka-GE" sz="3100" dirty="0" smtClean="0"/>
          </a:p>
          <a:p>
            <a:r>
              <a:rPr lang="ka-GE" sz="3100" b="1" dirty="0" smtClean="0"/>
              <a:t>11</a:t>
            </a:r>
            <a:r>
              <a:rPr lang="ka-GE" sz="3100" dirty="0" smtClean="0"/>
              <a:t> სოციალურად დაუცველ სტუდენტს გაეწია უმაღლესში სწავლის საფასურის თანადაფინანსება, ჯამში - </a:t>
            </a:r>
            <a:r>
              <a:rPr lang="ka-GE" sz="3100" b="1" dirty="0" smtClean="0"/>
              <a:t>10 812</a:t>
            </a:r>
            <a:r>
              <a:rPr lang="ka-GE" sz="3100" dirty="0" smtClean="0"/>
              <a:t> ლარი;</a:t>
            </a:r>
          </a:p>
          <a:p>
            <a:endParaRPr lang="ka-GE" sz="31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079" y="218356"/>
            <a:ext cx="1318921" cy="1043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554"/>
            <a:ext cx="10019190" cy="5999410"/>
          </a:xfrm>
        </p:spPr>
        <p:txBody>
          <a:bodyPr>
            <a:noAutofit/>
          </a:bodyPr>
          <a:lstStyle/>
          <a:p>
            <a:r>
              <a:rPr lang="ka-GE" sz="3200" b="1" dirty="0" smtClean="0"/>
              <a:t>69</a:t>
            </a:r>
            <a:r>
              <a:rPr lang="ka-GE" sz="3200" dirty="0" smtClean="0"/>
              <a:t> ჰემოდიალიზის სახელმწიფო პროგრამით მოსარგებლე ბენეფიციარს გაეწია ყოველთვიური დახმარება ტრანსპორტირებისთვის, ჯამში -  </a:t>
            </a:r>
            <a:r>
              <a:rPr lang="ka-GE" sz="3200" b="1" dirty="0"/>
              <a:t>4</a:t>
            </a:r>
            <a:r>
              <a:rPr lang="ka-GE" sz="3200" b="1" dirty="0" smtClean="0"/>
              <a:t>1 230 </a:t>
            </a:r>
            <a:r>
              <a:rPr lang="ka-GE" sz="3200" dirty="0" smtClean="0"/>
              <a:t>ლარი;</a:t>
            </a:r>
          </a:p>
          <a:p>
            <a:endParaRPr lang="ka-GE" sz="3200" dirty="0" smtClean="0"/>
          </a:p>
          <a:p>
            <a:r>
              <a:rPr lang="ka-GE" sz="3200" b="1" dirty="0" smtClean="0"/>
              <a:t>9</a:t>
            </a:r>
            <a:r>
              <a:rPr lang="en-US" sz="3200" dirty="0" smtClean="0"/>
              <a:t> </a:t>
            </a:r>
            <a:r>
              <a:rPr lang="ka-GE" sz="3200" dirty="0" smtClean="0"/>
              <a:t>სტიქიური მოვლენებით დაზარალებულ ოჯახს გაეწია დახმარება, ჯამში - </a:t>
            </a:r>
            <a:r>
              <a:rPr lang="ka-GE" sz="3200" b="1" dirty="0" smtClean="0"/>
              <a:t>38 997 </a:t>
            </a:r>
            <a:r>
              <a:rPr lang="ka-GE" sz="3200" dirty="0" smtClean="0"/>
              <a:t>ლარი;</a:t>
            </a:r>
          </a:p>
          <a:p>
            <a:endParaRPr lang="ka-GE" sz="3200" dirty="0" smtClean="0"/>
          </a:p>
          <a:p>
            <a:r>
              <a:rPr lang="ka-GE" sz="3200" b="1" dirty="0" smtClean="0"/>
              <a:t>187</a:t>
            </a:r>
            <a:r>
              <a:rPr lang="ka-GE" sz="3200" dirty="0" smtClean="0"/>
              <a:t> ოჯახი სარგებლობს ელ.ენერგიის გადასახადის თანადაფინანსებით, ჯამში - </a:t>
            </a:r>
            <a:r>
              <a:rPr lang="ka-GE" sz="3200" b="1" dirty="0" smtClean="0"/>
              <a:t>11 650 </a:t>
            </a:r>
            <a:r>
              <a:rPr lang="ka-GE" sz="3200" dirty="0" smtClean="0"/>
              <a:t>ლარი;</a:t>
            </a:r>
          </a:p>
          <a:p>
            <a:endParaRPr lang="ka-GE" sz="3200" dirty="0" smtClean="0"/>
          </a:p>
          <a:p>
            <a:r>
              <a:rPr lang="ka-GE" sz="3200" dirty="0" smtClean="0"/>
              <a:t>და სხვა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456" y="0"/>
            <a:ext cx="1582544" cy="1273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182" y="365124"/>
            <a:ext cx="10692618" cy="5866863"/>
          </a:xfrm>
        </p:spPr>
        <p:txBody>
          <a:bodyPr>
            <a:normAutofit/>
          </a:bodyPr>
          <a:lstStyle/>
          <a:p>
            <a:r>
              <a:rPr lang="ka-GE" dirty="0" smtClean="0"/>
              <a:t> 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167" y="1"/>
            <a:ext cx="11522758" cy="61769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ka-GE" dirty="0"/>
          </a:p>
          <a:p>
            <a:pPr marL="0" indent="0" algn="ctr">
              <a:buNone/>
            </a:pPr>
            <a:r>
              <a:rPr lang="en-US" sz="3800" dirty="0" smtClean="0"/>
              <a:t>2020</a:t>
            </a:r>
            <a:r>
              <a:rPr lang="ka-GE" sz="3800" dirty="0" smtClean="0"/>
              <a:t> წელს გურჯაანის მუნიციპალიტეტში დაგეგმილია </a:t>
            </a:r>
          </a:p>
          <a:p>
            <a:pPr marL="0" indent="0" algn="ctr">
              <a:buNone/>
            </a:pPr>
            <a:r>
              <a:rPr lang="ka-GE" sz="3800" b="1" dirty="0" smtClean="0"/>
              <a:t>147 </a:t>
            </a:r>
            <a:r>
              <a:rPr lang="ka-GE" sz="3800" dirty="0" smtClean="0"/>
              <a:t>ინფრასტრუქტურული პროექტის განხორციელება, რისთვისაც</a:t>
            </a:r>
          </a:p>
          <a:p>
            <a:pPr marL="0" indent="0" algn="ctr">
              <a:buNone/>
            </a:pPr>
            <a:r>
              <a:rPr lang="ka-GE" sz="3800" dirty="0" smtClean="0"/>
              <a:t> </a:t>
            </a:r>
            <a:r>
              <a:rPr lang="ka-GE" sz="4000" b="1" dirty="0"/>
              <a:t>16 933 300 </a:t>
            </a:r>
            <a:r>
              <a:rPr lang="ka-GE" sz="3800" b="1" dirty="0" smtClean="0"/>
              <a:t>ლარია</a:t>
            </a:r>
          </a:p>
          <a:p>
            <a:pPr marL="0" indent="0" algn="ctr">
              <a:buNone/>
            </a:pPr>
            <a:r>
              <a:rPr lang="ka-GE" sz="3800" dirty="0" smtClean="0"/>
              <a:t> გამოყოფილი.</a:t>
            </a:r>
          </a:p>
          <a:p>
            <a:endParaRPr lang="ka-GE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189" y="0"/>
            <a:ext cx="1274786" cy="10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5411"/>
            <a:ext cx="10028068" cy="1029808"/>
          </a:xfrm>
        </p:spPr>
        <p:txBody>
          <a:bodyPr>
            <a:noAutofit/>
          </a:bodyPr>
          <a:lstStyle/>
          <a:p>
            <a:pPr algn="ctr"/>
            <a:r>
              <a:rPr lang="ka-GE" sz="2400" dirty="0">
                <a:latin typeface="Sylfaen heading"/>
              </a:rPr>
              <a:t>2020</a:t>
            </a:r>
            <a:r>
              <a:rPr lang="ka-GE" sz="2400" dirty="0"/>
              <a:t> წელს კულტურის, განათლების, სპორტისა და ახალგაზრდული  მიმართულებით განხორციელებული პროექტები: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9333"/>
            <a:ext cx="10515600" cy="5144632"/>
          </a:xfrm>
        </p:spPr>
        <p:txBody>
          <a:bodyPr>
            <a:normAutofit/>
          </a:bodyPr>
          <a:lstStyle/>
          <a:p>
            <a:r>
              <a:rPr lang="ka-GE" dirty="0" smtClean="0"/>
              <a:t>მევენახეთა კონფერენცია 2020;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456" y="0"/>
            <a:ext cx="1582544" cy="127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23" y="2356181"/>
            <a:ext cx="3741063" cy="3574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81" y="2356181"/>
            <a:ext cx="3682619" cy="3637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74" y="2356181"/>
            <a:ext cx="3305405" cy="3605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900"/>
            <a:ext cx="10515600" cy="923278"/>
          </a:xfrm>
        </p:spPr>
        <p:txBody>
          <a:bodyPr/>
          <a:lstStyle/>
          <a:p>
            <a:pPr algn="ctr"/>
            <a:r>
              <a:rPr lang="ka-GE" dirty="0" smtClean="0"/>
              <a:t>სპორტული ღონისძიებები: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14400"/>
            <a:ext cx="11155532" cy="5832629"/>
          </a:xfrm>
        </p:spPr>
        <p:txBody>
          <a:bodyPr/>
          <a:lstStyle/>
          <a:p>
            <a:r>
              <a:rPr lang="ka-GE" dirty="0" err="1" smtClean="0"/>
              <a:t>ძირკოკის</a:t>
            </a:r>
            <a:r>
              <a:rPr lang="ka-GE" dirty="0" smtClean="0"/>
              <a:t> ტრადიციული გრანდიოზული ტურნირი;</a:t>
            </a:r>
          </a:p>
          <a:p>
            <a:r>
              <a:rPr lang="ka-GE" dirty="0"/>
              <a:t>ეროვნული ჩემპიონატი თავისუფალ ჭიდაობაში კადეტთა </a:t>
            </a:r>
            <a:r>
              <a:rPr lang="ka-GE" dirty="0" smtClean="0"/>
              <a:t>შორის;</a:t>
            </a:r>
          </a:p>
          <a:p>
            <a:r>
              <a:rPr lang="ka-GE" dirty="0"/>
              <a:t>ეროვნული ჩემპიონატი ბერძნულ-რომაულ ჭიდაობაში კადეტთა </a:t>
            </a:r>
            <a:r>
              <a:rPr lang="ka-GE" dirty="0" smtClean="0"/>
              <a:t>შორის;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824" y="0"/>
            <a:ext cx="1118176" cy="900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87" y="2885242"/>
            <a:ext cx="3818432" cy="3591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16" y="2885242"/>
            <a:ext cx="3774654" cy="35919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167" y="2885242"/>
            <a:ext cx="3063565" cy="359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38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8" y="171451"/>
            <a:ext cx="10596562" cy="1111160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 smtClean="0"/>
              <a:t>საერთაშორისო ურთიერთობები და ტურიზმი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831" y="1359243"/>
            <a:ext cx="11291677" cy="5378908"/>
          </a:xfrm>
        </p:spPr>
        <p:txBody>
          <a:bodyPr>
            <a:normAutofit/>
          </a:bodyPr>
          <a:lstStyle/>
          <a:p>
            <a:r>
              <a:rPr lang="ka-GE" sz="2400" dirty="0"/>
              <a:t>პროექტის "მერები ეკონომიკური ზრდისთვის" ფარგლებში, საჯარო სკოლის მოსწავლეებისთვის ღვინის ტური </a:t>
            </a:r>
            <a:r>
              <a:rPr lang="ka-GE" sz="2400" dirty="0" smtClean="0"/>
              <a:t>გაიმართა;</a:t>
            </a:r>
          </a:p>
          <a:p>
            <a:r>
              <a:rPr lang="ka-GE" sz="2400" dirty="0" smtClean="0"/>
              <a:t>საგარეო ურთიერთობების, საერთაშორისო პროექტებისა და ტურიზმის განვითარების განყოფილება, პანდემიის პერიოდში, აქტიურად იყო ჩართული საზღვარგარეთ მყოფი, ქვეყანაში დაბრუნების მსურველი გურჯაანელების საჭირო ინფორმაციით უზრუნველყოფაში;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340" y="0"/>
            <a:ext cx="1366659" cy="1100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51" y="3613212"/>
            <a:ext cx="4587165" cy="2916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63" y="3613212"/>
            <a:ext cx="4587166" cy="2916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5738"/>
            <a:ext cx="11068051" cy="1145912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 smtClean="0"/>
              <a:t>მოსახლეობასთან შეხვედრები ყველა სოფელში: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363" y="0"/>
            <a:ext cx="1290637" cy="103894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00" y="1517388"/>
            <a:ext cx="3782834" cy="2652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28" y="1526158"/>
            <a:ext cx="3592126" cy="2643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131" y="1526158"/>
            <a:ext cx="3255516" cy="2643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29" y="4294936"/>
            <a:ext cx="3592126" cy="2521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00" y="4294935"/>
            <a:ext cx="3782628" cy="2521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131" y="4294935"/>
            <a:ext cx="3255515" cy="25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15410"/>
            <a:ext cx="12011487" cy="606155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ka-GE" sz="5000" dirty="0" smtClean="0"/>
          </a:p>
          <a:p>
            <a:pPr algn="ctr">
              <a:buNone/>
            </a:pPr>
            <a:r>
              <a:rPr lang="ka-GE" sz="5000" dirty="0" smtClean="0"/>
              <a:t>მადლობა </a:t>
            </a:r>
          </a:p>
          <a:p>
            <a:pPr algn="ctr">
              <a:buNone/>
            </a:pPr>
            <a:r>
              <a:rPr lang="ka-GE" sz="6000" dirty="0" smtClean="0"/>
              <a:t>თქვენგან მიღებული რეკომენდაციებისთვის</a:t>
            </a:r>
            <a:r>
              <a:rPr lang="ka-GE" sz="5000" dirty="0" smtClean="0"/>
              <a:t>!</a:t>
            </a:r>
            <a:endParaRPr lang="en-US" sz="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503" y="0"/>
            <a:ext cx="970497" cy="7812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47664" cy="1325563"/>
          </a:xfrm>
        </p:spPr>
        <p:txBody>
          <a:bodyPr/>
          <a:lstStyle/>
          <a:p>
            <a:pPr algn="ctr"/>
            <a:r>
              <a:rPr lang="ka-GE" dirty="0" smtClean="0"/>
              <a:t>დასრულებული მასშტაბური პროექტები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1353800" cy="4979053"/>
          </a:xfrm>
        </p:spPr>
        <p:txBody>
          <a:bodyPr/>
          <a:lstStyle/>
          <a:p>
            <a:r>
              <a:rPr lang="ka-GE" dirty="0" smtClean="0"/>
              <a:t>რეგიონული ინოვაციების ცენტრის მშენებლობა ქალაქ გურჯაანში;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000" y="173969"/>
            <a:ext cx="1177000" cy="947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38" y="2570569"/>
            <a:ext cx="5683664" cy="3976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256" y="2570569"/>
            <a:ext cx="5680375" cy="397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49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"/>
            <a:ext cx="11173287" cy="1690688"/>
          </a:xfrm>
        </p:spPr>
        <p:txBody>
          <a:bodyPr/>
          <a:lstStyle/>
          <a:p>
            <a:pPr algn="ctr"/>
            <a:r>
              <a:rPr lang="ka-GE" dirty="0"/>
              <a:t>დასრულებული მასშტაბური </a:t>
            </a:r>
            <a:r>
              <a:rPr lang="ka-GE" dirty="0" smtClean="0"/>
              <a:t/>
            </a:r>
            <a:br>
              <a:rPr lang="ka-GE" dirty="0" smtClean="0"/>
            </a:br>
            <a:r>
              <a:rPr lang="ka-GE" dirty="0" smtClean="0"/>
              <a:t>პროექტები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173286" cy="4770484"/>
          </a:xfrm>
        </p:spPr>
        <p:txBody>
          <a:bodyPr/>
          <a:lstStyle/>
          <a:p>
            <a:r>
              <a:rPr lang="ka-GE" dirty="0" smtClean="0"/>
              <a:t>კომპანიონ ცხოველთა რეგიონული თავშესაფარი;</a:t>
            </a:r>
          </a:p>
          <a:p>
            <a:pPr marL="0" indent="0">
              <a:buNone/>
            </a:pPr>
            <a:endParaRPr lang="ka-G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22" y="0"/>
            <a:ext cx="1130423" cy="909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57" y="2436920"/>
            <a:ext cx="5545585" cy="4159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899" y="2436920"/>
            <a:ext cx="5545585" cy="415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2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3970"/>
            <a:ext cx="10515600" cy="1033394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/>
              <a:t/>
            </a:r>
            <a:br>
              <a:rPr lang="ka-GE" dirty="0"/>
            </a:br>
            <a:r>
              <a:rPr lang="ka-GE" dirty="0" smtClean="0"/>
              <a:t>მიმდინარე მასშტაბური პროექტები: </a:t>
            </a:r>
            <a:r>
              <a:rPr lang="ka-GE" dirty="0"/>
              <a:t/>
            </a:r>
            <a:br>
              <a:rPr lang="ka-GE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932" y="173969"/>
            <a:ext cx="1176068" cy="94671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4841505"/>
          </a:xfrm>
        </p:spPr>
        <p:txBody>
          <a:bodyPr/>
          <a:lstStyle/>
          <a:p>
            <a:r>
              <a:rPr lang="ka-GE" dirty="0" smtClean="0"/>
              <a:t>გურჯაანის ცენტრალური პარკის რეაბილიტაცია;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43" y="2437860"/>
            <a:ext cx="5343023" cy="40640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20" y="2437860"/>
            <a:ext cx="5112205" cy="406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11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3970"/>
            <a:ext cx="10515600" cy="1033394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/>
              <a:t/>
            </a:r>
            <a:br>
              <a:rPr lang="ka-GE" dirty="0"/>
            </a:br>
            <a:r>
              <a:rPr lang="ka-GE" dirty="0" smtClean="0"/>
              <a:t>მიმდინარე მასშტაბური პროექტები: </a:t>
            </a:r>
            <a:r>
              <a:rPr lang="ka-GE" dirty="0"/>
              <a:t/>
            </a:r>
            <a:br>
              <a:rPr lang="ka-GE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932" y="173969"/>
            <a:ext cx="1176068" cy="94671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207364"/>
            <a:ext cx="11353800" cy="5459765"/>
          </a:xfrm>
        </p:spPr>
        <p:txBody>
          <a:bodyPr/>
          <a:lstStyle/>
          <a:p>
            <a:r>
              <a:rPr lang="ka-GE" dirty="0" smtClean="0"/>
              <a:t>ველისციხის რეაბილიტაციის საპროექტო სამუშაოები;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49" y="2112887"/>
            <a:ext cx="5613893" cy="4420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392" y="2112887"/>
            <a:ext cx="5316500" cy="442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34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1"/>
            <a:ext cx="10515600" cy="1406370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 smtClean="0"/>
              <a:t/>
            </a:r>
            <a:br>
              <a:rPr lang="ka-GE" dirty="0" smtClean="0"/>
            </a:br>
            <a:r>
              <a:rPr lang="ka-GE" dirty="0" smtClean="0"/>
              <a:t/>
            </a:r>
            <a:br>
              <a:rPr lang="ka-GE" dirty="0" smtClean="0"/>
            </a:br>
            <a:r>
              <a:rPr lang="ka-GE" dirty="0"/>
              <a:t>საგანგებო სიტუაციების </a:t>
            </a:r>
            <a:r>
              <a:rPr lang="ka-GE" dirty="0" smtClean="0"/>
              <a:t>კოორდინაციისა და </a:t>
            </a:r>
            <a:r>
              <a:rPr lang="ka-GE" dirty="0"/>
              <a:t>გადაუდებელი დახმარების ცენტრი</a:t>
            </a:r>
            <a:r>
              <a:rPr lang="ka-GE" b="1" dirty="0" smtClean="0"/>
              <a:t/>
            </a:r>
            <a:br>
              <a:rPr lang="ka-GE" b="1" dirty="0" smtClean="0"/>
            </a:br>
            <a:r>
              <a:rPr lang="ka-GE" dirty="0" smtClean="0"/>
              <a:t/>
            </a:r>
            <a:br>
              <a:rPr lang="ka-GE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80338"/>
            <a:ext cx="11209867" cy="5125261"/>
          </a:xfrm>
        </p:spPr>
        <p:txBody>
          <a:bodyPr/>
          <a:lstStyle/>
          <a:p>
            <a:r>
              <a:rPr lang="ka-GE" dirty="0" smtClean="0"/>
              <a:t>ცენტრის ახალი შენობა ქალაქ გურჯაანში;</a:t>
            </a:r>
          </a:p>
          <a:p>
            <a:r>
              <a:rPr lang="ka-GE" dirty="0" smtClean="0"/>
              <a:t>ცენტრის ახალი შენობა სოფელ კაჭრეთში;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340" y="173968"/>
            <a:ext cx="977660" cy="706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22" y="2674526"/>
            <a:ext cx="5378800" cy="3677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62" y="2674526"/>
            <a:ext cx="5188816" cy="368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65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021"/>
            <a:ext cx="10515600" cy="1384917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 smtClean="0"/>
              <a:t/>
            </a:r>
            <a:br>
              <a:rPr lang="ka-GE" dirty="0" smtClean="0"/>
            </a:br>
            <a:r>
              <a:rPr lang="ka-GE" dirty="0" smtClean="0"/>
              <a:t>სოფელ </a:t>
            </a:r>
            <a:r>
              <a:rPr lang="ka-GE" dirty="0"/>
              <a:t>კაჭრეთში უფასო სასადილოს </a:t>
            </a:r>
            <a:r>
              <a:rPr lang="ka-GE" dirty="0" smtClean="0"/>
              <a:t>მშენებლობა</a:t>
            </a:r>
            <a:r>
              <a:rPr lang="ka-GE" dirty="0"/>
              <a:t/>
            </a:r>
            <a:br>
              <a:rPr lang="ka-GE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129" y="1788342"/>
            <a:ext cx="3666478" cy="46657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80" y="1788342"/>
            <a:ext cx="3620183" cy="4665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73" y="1788342"/>
            <a:ext cx="3239621" cy="4665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41" y="0"/>
            <a:ext cx="917359" cy="73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4702</TotalTime>
  <Words>862</Words>
  <Application>Microsoft Office PowerPoint</Application>
  <PresentationFormat>Widescreen</PresentationFormat>
  <Paragraphs>178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Sylfaen</vt:lpstr>
      <vt:lpstr>Sylfaen heading</vt:lpstr>
      <vt:lpstr>Wingdings</vt:lpstr>
      <vt:lpstr>Office Theme</vt:lpstr>
      <vt:lpstr>     გურჯაანის მუნიციპალიტეტის მერის </vt:lpstr>
      <vt:lpstr>გურჯაანის მუნიციპალიტეტის 2020 წლის ბიუჯეტი შეადგენს 30 112 500 ლარს</vt:lpstr>
      <vt:lpstr>  </vt:lpstr>
      <vt:lpstr>დასრულებული მასშტაბური პროექტები</vt:lpstr>
      <vt:lpstr>დასრულებული მასშტაბური  პროექტები</vt:lpstr>
      <vt:lpstr> მიმდინარე მასშტაბური პროექტები:  </vt:lpstr>
      <vt:lpstr> მიმდინარე მასშტაბური პროექტები:  </vt:lpstr>
      <vt:lpstr>  საგანგებო სიტუაციების კოორდინაციისა და გადაუდებელი დახმარების ცენტრი  </vt:lpstr>
      <vt:lpstr> სოფელ კაჭრეთში უფასო სასადილოს მშენებლობა </vt:lpstr>
      <vt:lpstr>11 საჯარო სკოლის ნაწილობრივი რეაბილიტაცია:</vt:lpstr>
      <vt:lpstr>სოფლის მხარდაჭერის პროგრამა 2020 48 პროექტი - 520 000 ლარი </vt:lpstr>
      <vt:lpstr>მოსახლეობის წყალმომარაგების გასაუმჯობესელად დაგეგმილი მასშტაბური პროექტები:</vt:lpstr>
      <vt:lpstr>შუქნიშნების მოწყობა ქალაქ გურჯაანში:</vt:lpstr>
      <vt:lpstr>2020 წლის საგზაო ინფრასტრუქტურული პროექტები - 33 შიდა საუბნო გზა:</vt:lpstr>
      <vt:lpstr>2020 წლის საგზაო ინფრასტრუქტურული პროექტები - 33 შიდა საუბნო გზა:</vt:lpstr>
      <vt:lpstr>2020 წლის საგზაო ინფრასტრუქტურული პროექტები - 33 შიდა საუბნო გზა:</vt:lpstr>
      <vt:lpstr>2020 წლის საგზაო ინფრასტრუქტურული პროექტები - 33 შიდა საუბნო გზა:</vt:lpstr>
      <vt:lpstr>2020 წლის საგზაო ინფრასტრუქტურული პროექტები - 33 შიდა საუბნო გზა:</vt:lpstr>
      <vt:lpstr>ქალაქ გურჯაანში საერთო საცხოვრებელი კორპუსების ეზოების მოასფალტება (პირველი ეტაპი)</vt:lpstr>
      <vt:lpstr>17 ახალი ჭაბურღილისა და წყალმომარაგების ქსელის მოწყობა:</vt:lpstr>
      <vt:lpstr>სოფლების წყალმომარაგების გაუმჯობესებისთვის</vt:lpstr>
      <vt:lpstr>6 მინი სპორტული მოედნის მოწყობა:</vt:lpstr>
      <vt:lpstr>გარე განათების მოწყობა სოფლებში:</vt:lpstr>
      <vt:lpstr>სოფლების წყალმომარაგების გაუმჯობესებისთვის</vt:lpstr>
      <vt:lpstr>COVID – 19 ის გავრცელების პრევენციის მიზნით განხორციელებული სადეზინფექციო სამუშაოები:</vt:lpstr>
      <vt:lpstr> ქვეყანაში მოქმედი საგანგებო მდგომარეობის პერიოდში განხორციელებული სასურსათო დახმარება: </vt:lpstr>
      <vt:lpstr>ქვეყანაში მოქმედი საგანგებო მდგომარეობის განმავლობაში მოხალისეობრივი ჯგუფი შეიქმნა.</vt:lpstr>
      <vt:lpstr>გურჯაანის მუნიციპალიტეტის მერიის სოციალური პაკეტი 2020 წელს განისაზღვრა      1 666 200 ლარით. ათი თვის მონაცემებით:</vt:lpstr>
      <vt:lpstr>PowerPoint Presentation</vt:lpstr>
      <vt:lpstr>2020 წელს კულტურის, განათლების, სპორტისა და ახალგაზრდული  მიმართულებით განხორციელებული პროექტები:</vt:lpstr>
      <vt:lpstr>სპორტული ღონისძიებები:</vt:lpstr>
      <vt:lpstr>საერთაშორისო ურთიერთობები და ტურიზმი</vt:lpstr>
      <vt:lpstr>მოსახლეობასთან შეხვედრები ყველა სოფელში: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გურჯაანის მუნიციპალიტეტის მერის არჩილ ხანდამაშვილის  2018 წლის ანგარიში მოსახლეობას</dc:title>
  <dc:creator>Shorena Bazerashvili</dc:creator>
  <cp:lastModifiedBy>Ia Datukishvili</cp:lastModifiedBy>
  <cp:revision>462</cp:revision>
  <dcterms:created xsi:type="dcterms:W3CDTF">2018-10-26T13:07:58Z</dcterms:created>
  <dcterms:modified xsi:type="dcterms:W3CDTF">2020-11-09T09:15:19Z</dcterms:modified>
</cp:coreProperties>
</file>